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33"/>
  </p:notesMasterIdLst>
  <p:handoutMasterIdLst>
    <p:handoutMasterId r:id="rId34"/>
  </p:handoutMasterIdLst>
  <p:sldIdLst>
    <p:sldId id="340" r:id="rId2"/>
    <p:sldId id="360" r:id="rId3"/>
    <p:sldId id="361" r:id="rId4"/>
    <p:sldId id="362" r:id="rId5"/>
    <p:sldId id="363" r:id="rId6"/>
    <p:sldId id="364" r:id="rId7"/>
    <p:sldId id="365" r:id="rId8"/>
    <p:sldId id="372" r:id="rId9"/>
    <p:sldId id="368" r:id="rId10"/>
    <p:sldId id="373" r:id="rId11"/>
    <p:sldId id="386" r:id="rId12"/>
    <p:sldId id="387" r:id="rId13"/>
    <p:sldId id="371" r:id="rId14"/>
    <p:sldId id="388" r:id="rId15"/>
    <p:sldId id="389" r:id="rId16"/>
    <p:sldId id="384" r:id="rId17"/>
    <p:sldId id="390" r:id="rId18"/>
    <p:sldId id="347" r:id="rId19"/>
    <p:sldId id="391" r:id="rId20"/>
    <p:sldId id="349" r:id="rId21"/>
    <p:sldId id="392" r:id="rId22"/>
    <p:sldId id="393" r:id="rId23"/>
    <p:sldId id="394" r:id="rId24"/>
    <p:sldId id="380" r:id="rId25"/>
    <p:sldId id="395" r:id="rId26"/>
    <p:sldId id="381" r:id="rId27"/>
    <p:sldId id="396" r:id="rId28"/>
    <p:sldId id="354" r:id="rId29"/>
    <p:sldId id="355" r:id="rId30"/>
    <p:sldId id="377" r:id="rId31"/>
    <p:sldId id="356" r:id="rId32"/>
  </p:sldIdLst>
  <p:sldSz cx="9144000" cy="6858000" type="screen4x3"/>
  <p:notesSz cx="7315200" cy="9601200"/>
  <p:custDataLst>
    <p:tags r:id="rId35"/>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008080"/>
    <a:srgbClr val="009999"/>
    <a:srgbClr val="FF5050"/>
    <a:srgbClr val="3366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05" autoAdjust="0"/>
    <p:restoredTop sz="60854" autoAdjust="0"/>
  </p:normalViewPr>
  <p:slideViewPr>
    <p:cSldViewPr>
      <p:cViewPr varScale="1">
        <p:scale>
          <a:sx n="53" d="100"/>
          <a:sy n="53" d="100"/>
        </p:scale>
        <p:origin x="1867" y="58"/>
      </p:cViewPr>
      <p:guideLst>
        <p:guide orient="horz" pos="2160"/>
        <p:guide pos="2880"/>
      </p:guideLst>
    </p:cSldViewPr>
  </p:slideViewPr>
  <p:outlineViewPr>
    <p:cViewPr>
      <p:scale>
        <a:sx n="33" d="100"/>
        <a:sy n="33" d="100"/>
      </p:scale>
      <p:origin x="42" y="6468"/>
    </p:cViewPr>
    <p:sldLst>
      <p:sld r:id="rId1" collapse="1"/>
    </p:sldLst>
  </p:outlineViewPr>
  <p:notesTextViewPr>
    <p:cViewPr>
      <p:scale>
        <a:sx n="100" d="100"/>
        <a:sy n="100" d="100"/>
      </p:scale>
      <p:origin x="0" y="0"/>
    </p:cViewPr>
  </p:notesTextViewPr>
  <p:sorterViewPr>
    <p:cViewPr>
      <p:scale>
        <a:sx n="100" d="100"/>
        <a:sy n="100" d="100"/>
      </p:scale>
      <p:origin x="0" y="15780"/>
    </p:cViewPr>
  </p:sorterViewPr>
  <p:notesViewPr>
    <p:cSldViewPr>
      <p:cViewPr>
        <p:scale>
          <a:sx n="66" d="100"/>
          <a:sy n="66" d="100"/>
        </p:scale>
        <p:origin x="-2538" y="6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2802" name="Rectangle 2"/>
          <p:cNvSpPr>
            <a:spLocks noGrp="1" noChangeArrowheads="1"/>
          </p:cNvSpPr>
          <p:nvPr>
            <p:ph type="hdr" sz="quarter"/>
          </p:nvPr>
        </p:nvSpPr>
        <p:spPr bwMode="auto">
          <a:xfrm>
            <a:off x="0" y="0"/>
            <a:ext cx="3169920" cy="478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9" tIns="48325" rIns="96649" bIns="48325" numCol="1" anchor="t" anchorCtr="0" compatLnSpc="1">
            <a:prstTxWarp prst="textNoShape">
              <a:avLst/>
            </a:prstTxWarp>
          </a:bodyPr>
          <a:lstStyle>
            <a:lvl1pPr defTabSz="965780" eaLnBrk="0" hangingPunct="0">
              <a:defRPr sz="1300"/>
            </a:lvl1pPr>
          </a:lstStyle>
          <a:p>
            <a:r>
              <a:rPr lang="en-US" altLang="en-US" sz="800" smtClean="0">
                <a:latin typeface="+mj-lt"/>
                <a:cs typeface="Adobe Arabic" pitchFamily="18" charset="-78"/>
              </a:rPr>
              <a:t>SCCTP Basic Serial Cataloging Workshop</a:t>
            </a:r>
            <a:endParaRPr lang="en-US" altLang="en-US" sz="800" dirty="0">
              <a:latin typeface="+mj-lt"/>
              <a:cs typeface="Adobe Arabic" pitchFamily="18" charset="-78"/>
            </a:endParaRPr>
          </a:p>
        </p:txBody>
      </p:sp>
      <p:sp>
        <p:nvSpPr>
          <p:cNvPr id="332805" name="Rectangle 5"/>
          <p:cNvSpPr>
            <a:spLocks noGrp="1" noChangeArrowheads="1"/>
          </p:cNvSpPr>
          <p:nvPr>
            <p:ph type="sldNum" sz="quarter" idx="3"/>
          </p:nvPr>
        </p:nvSpPr>
        <p:spPr bwMode="auto">
          <a:xfrm>
            <a:off x="4143587" y="9120813"/>
            <a:ext cx="3169920" cy="478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9" tIns="48325" rIns="96649" bIns="48325" numCol="1" anchor="b" anchorCtr="0" compatLnSpc="1">
            <a:prstTxWarp prst="textNoShape">
              <a:avLst/>
            </a:prstTxWarp>
          </a:bodyPr>
          <a:lstStyle>
            <a:lvl1pPr algn="r" defTabSz="965780" eaLnBrk="0" hangingPunct="0">
              <a:defRPr sz="1300"/>
            </a:lvl1pPr>
          </a:lstStyle>
          <a:p>
            <a:r>
              <a:rPr lang="en-US" altLang="en-US" sz="800" dirty="0">
                <a:latin typeface="+mj-lt"/>
              </a:rPr>
              <a:t>Page </a:t>
            </a:r>
            <a:fld id="{6FB9B162-3212-4034-8687-CA837E005202}" type="slidenum">
              <a:rPr lang="en-US" altLang="en-US" sz="800">
                <a:latin typeface="+mj-lt"/>
              </a:rPr>
              <a:pPr/>
              <a:t>‹#›</a:t>
            </a:fld>
            <a:endParaRPr lang="en-US" altLang="en-US" sz="800" dirty="0">
              <a:latin typeface="+mj-lt"/>
            </a:endParaRPr>
          </a:p>
        </p:txBody>
      </p:sp>
      <p:sp>
        <p:nvSpPr>
          <p:cNvPr id="2" name="Footer Placeholder 1"/>
          <p:cNvSpPr>
            <a:spLocks noGrp="1"/>
          </p:cNvSpPr>
          <p:nvPr>
            <p:ph type="ftr" sz="quarter" idx="2"/>
          </p:nvPr>
        </p:nvSpPr>
        <p:spPr>
          <a:xfrm>
            <a:off x="0" y="9119173"/>
            <a:ext cx="3169920" cy="480388"/>
          </a:xfrm>
          <a:prstGeom prst="rect">
            <a:avLst/>
          </a:prstGeom>
        </p:spPr>
        <p:txBody>
          <a:bodyPr vert="horz" lIns="95747" tIns="47873" rIns="95747" bIns="47873" rtlCol="0" anchor="b"/>
          <a:lstStyle>
            <a:lvl1pPr algn="l">
              <a:defRPr sz="1300"/>
            </a:lvl1pPr>
          </a:lstStyle>
          <a:p>
            <a:r>
              <a:rPr lang="en-US" sz="800">
                <a:latin typeface="+mj-lt"/>
              </a:rPr>
              <a:t>May 2014</a:t>
            </a:r>
            <a:endParaRPr lang="en-US" sz="800" dirty="0">
              <a:latin typeface="+mj-lt"/>
            </a:endParaRPr>
          </a:p>
        </p:txBody>
      </p:sp>
      <p:sp>
        <p:nvSpPr>
          <p:cNvPr id="3" name="Date Placeholder 2"/>
          <p:cNvSpPr>
            <a:spLocks noGrp="1"/>
          </p:cNvSpPr>
          <p:nvPr>
            <p:ph type="dt" sz="quarter" idx="1"/>
          </p:nvPr>
        </p:nvSpPr>
        <p:spPr>
          <a:xfrm>
            <a:off x="4143587" y="0"/>
            <a:ext cx="3169920" cy="480388"/>
          </a:xfrm>
          <a:prstGeom prst="rect">
            <a:avLst/>
          </a:prstGeom>
        </p:spPr>
        <p:txBody>
          <a:bodyPr vert="horz" lIns="95747" tIns="47873" rIns="95747" bIns="47873" rtlCol="0"/>
          <a:lstStyle>
            <a:lvl1pPr algn="r">
              <a:defRPr sz="1300"/>
            </a:lvl1pPr>
          </a:lstStyle>
          <a:p>
            <a:r>
              <a:rPr lang="en-US" sz="800" dirty="0">
                <a:latin typeface="+mn-lt"/>
              </a:rPr>
              <a:t>6: Identifying Works and Expressions</a:t>
            </a:r>
          </a:p>
        </p:txBody>
      </p:sp>
    </p:spTree>
    <p:extLst>
      <p:ext uri="{BB962C8B-B14F-4D97-AF65-F5344CB8AC3E}">
        <p14:creationId xmlns:p14="http://schemas.microsoft.com/office/powerpoint/2010/main" val="146796340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6992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9" tIns="48325" rIns="96649" bIns="48325" numCol="1" anchor="t" anchorCtr="0" compatLnSpc="1">
            <a:prstTxWarp prst="textNoShape">
              <a:avLst/>
            </a:prstTxWarp>
          </a:bodyPr>
          <a:lstStyle>
            <a:lvl1pPr defTabSz="965780">
              <a:defRPr sz="800">
                <a:latin typeface="+mj-lt"/>
              </a:defRPr>
            </a:lvl1pPr>
          </a:lstStyle>
          <a:p>
            <a:r>
              <a:rPr lang="en-US" altLang="en-US" smtClean="0"/>
              <a:t>SCCTP Basic Serial Cataloging Workshop</a:t>
            </a:r>
            <a:endParaRPr lang="en-US" altLang="en-US" dirty="0"/>
          </a:p>
        </p:txBody>
      </p:sp>
      <p:sp>
        <p:nvSpPr>
          <p:cNvPr id="4099" name="Rectangle 3"/>
          <p:cNvSpPr>
            <a:spLocks noGrp="1" noChangeArrowheads="1"/>
          </p:cNvSpPr>
          <p:nvPr>
            <p:ph type="dt" idx="1"/>
          </p:nvPr>
        </p:nvSpPr>
        <p:spPr bwMode="auto">
          <a:xfrm>
            <a:off x="4143587" y="0"/>
            <a:ext cx="316992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9" tIns="48325" rIns="96649" bIns="48325" numCol="1" anchor="t" anchorCtr="0" compatLnSpc="1">
            <a:prstTxWarp prst="textNoShape">
              <a:avLst/>
            </a:prstTxWarp>
          </a:bodyPr>
          <a:lstStyle>
            <a:lvl1pPr algn="r" defTabSz="965780">
              <a:defRPr sz="800">
                <a:latin typeface="+mj-lt"/>
              </a:defRPr>
            </a:lvl1pPr>
          </a:lstStyle>
          <a:p>
            <a:r>
              <a:rPr lang="en-US" altLang="en-US" dirty="0" smtClean="0"/>
              <a:t>6: Identifying Works and Expression</a:t>
            </a:r>
            <a:endParaRPr lang="en-US" altLang="en-US" dirty="0"/>
          </a:p>
        </p:txBody>
      </p:sp>
      <p:sp>
        <p:nvSpPr>
          <p:cNvPr id="43012" name="Rectangle 4"/>
          <p:cNvSpPr>
            <a:spLocks noGrp="1" noRot="1" noChangeAspect="1" noChangeArrowheads="1" noTextEdit="1"/>
          </p:cNvSpPr>
          <p:nvPr>
            <p:ph type="sldImg" idx="2"/>
          </p:nvPr>
        </p:nvSpPr>
        <p:spPr bwMode="auto">
          <a:xfrm>
            <a:off x="1257300" y="720725"/>
            <a:ext cx="4802188"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31520" y="4561226"/>
            <a:ext cx="5852160" cy="431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9" tIns="48325" rIns="96649" bIns="4832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20813"/>
            <a:ext cx="390144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9" tIns="48325" rIns="96649" bIns="48325" numCol="1" anchor="b" anchorCtr="0" compatLnSpc="1">
            <a:prstTxWarp prst="textNoShape">
              <a:avLst/>
            </a:prstTxWarp>
          </a:bodyPr>
          <a:lstStyle>
            <a:lvl1pPr defTabSz="965780">
              <a:defRPr sz="800">
                <a:latin typeface="+mn-lt"/>
              </a:defRPr>
            </a:lvl1pPr>
          </a:lstStyle>
          <a:p>
            <a:pPr>
              <a:defRPr/>
            </a:pPr>
            <a:r>
              <a:rPr lang="en-US" altLang="en-US" smtClean="0"/>
              <a:t>May 2014</a:t>
            </a:r>
            <a:endParaRPr lang="en-US" altLang="en-US" dirty="0"/>
          </a:p>
        </p:txBody>
      </p:sp>
      <p:sp>
        <p:nvSpPr>
          <p:cNvPr id="3" name="Slide Number Placeholder 2"/>
          <p:cNvSpPr>
            <a:spLocks noGrp="1"/>
          </p:cNvSpPr>
          <p:nvPr>
            <p:ph type="sldNum" sz="quarter" idx="5"/>
          </p:nvPr>
        </p:nvSpPr>
        <p:spPr>
          <a:xfrm>
            <a:off x="4143587" y="9119173"/>
            <a:ext cx="3169920" cy="480388"/>
          </a:xfrm>
          <a:prstGeom prst="rect">
            <a:avLst/>
          </a:prstGeom>
        </p:spPr>
        <p:txBody>
          <a:bodyPr vert="horz" wrap="square" lIns="95747" tIns="47873" rIns="95747" bIns="47873" numCol="1" anchor="b" anchorCtr="0" compatLnSpc="1">
            <a:prstTxWarp prst="textNoShape">
              <a:avLst/>
            </a:prstTxWarp>
          </a:bodyPr>
          <a:lstStyle>
            <a:lvl1pPr algn="r">
              <a:defRPr sz="1300"/>
            </a:lvl1pPr>
          </a:lstStyle>
          <a:p>
            <a:r>
              <a:rPr lang="en-US" altLang="en-US" sz="800" dirty="0" smtClean="0">
                <a:latin typeface="+mj-lt"/>
              </a:rPr>
              <a:t>Page </a:t>
            </a:r>
            <a:fld id="{97E90C82-E8DF-4A54-BE33-9F2DFE6CAFD6}" type="slidenum">
              <a:rPr lang="en-US" altLang="en-US" sz="800" smtClean="0">
                <a:latin typeface="+mn-lt"/>
              </a:rPr>
              <a:pPr/>
              <a:t>‹#›</a:t>
            </a:fld>
            <a:endParaRPr lang="en-US" altLang="en-US" sz="800" dirty="0">
              <a:latin typeface="+mn-lt"/>
            </a:endParaRPr>
          </a:p>
        </p:txBody>
      </p:sp>
    </p:spTree>
    <p:extLst>
      <p:ext uri="{BB962C8B-B14F-4D97-AF65-F5344CB8AC3E}">
        <p14:creationId xmlns:p14="http://schemas.microsoft.com/office/powerpoint/2010/main" val="942861987"/>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access.rdatoolkit.org/document.php?id=rdachp18&amp;target=rda18-152#rda18-152"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1216025" y="550863"/>
            <a:ext cx="4800600" cy="3600450"/>
          </a:xfrm>
          <a:ln/>
        </p:spPr>
      </p:sp>
      <p:sp>
        <p:nvSpPr>
          <p:cNvPr id="44035"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This module was revised Sept. 10, 2014</a:t>
            </a:r>
          </a:p>
          <a:p>
            <a:endParaRPr lang="en-US" altLang="en-US" dirty="0" smtClean="0">
              <a:latin typeface="+mn-lt"/>
            </a:endParaRPr>
          </a:p>
          <a:p>
            <a:r>
              <a:rPr lang="en-US" altLang="en-US" dirty="0" smtClean="0">
                <a:latin typeface="+mn-lt"/>
              </a:rPr>
              <a:t>In </a:t>
            </a:r>
            <a:r>
              <a:rPr lang="en-US" altLang="en-US" dirty="0">
                <a:latin typeface="+mn-lt"/>
              </a:rPr>
              <a:t>Module 6 we will cover how to identify and create authorized access points for works and expressions, including additions needed when there is a conflict with another authorized access point.</a:t>
            </a:r>
          </a:p>
        </p:txBody>
      </p:sp>
      <p:sp>
        <p:nvSpPr>
          <p:cNvPr id="44036" name="Slide Number Placeholder 4"/>
          <p:cNvSpPr txBox="1">
            <a:spLocks noGrp="1"/>
          </p:cNvSpPr>
          <p:nvPr/>
        </p:nvSpPr>
        <p:spPr bwMode="auto">
          <a:xfrm>
            <a:off x="4143587" y="9120813"/>
            <a:ext cx="316992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3" rIns="95546" bIns="47773" anchor="b"/>
          <a:lstStyle>
            <a:lvl1pPr defTabSz="954088" eaLnBrk="0" hangingPunct="0">
              <a:spcBef>
                <a:spcPct val="30000"/>
              </a:spcBef>
              <a:defRPr sz="1200">
                <a:solidFill>
                  <a:schemeClr val="tx1"/>
                </a:solidFill>
                <a:latin typeface="Arial" charset="0"/>
                <a:cs typeface="Arial" charset="0"/>
              </a:defRPr>
            </a:lvl1pPr>
            <a:lvl2pPr marL="785813" indent="-303213" defTabSz="954088" eaLnBrk="0" hangingPunct="0">
              <a:spcBef>
                <a:spcPct val="30000"/>
              </a:spcBef>
              <a:defRPr sz="1200">
                <a:solidFill>
                  <a:schemeClr val="tx1"/>
                </a:solidFill>
                <a:latin typeface="Arial" charset="0"/>
                <a:cs typeface="Arial" charset="0"/>
              </a:defRPr>
            </a:lvl2pPr>
            <a:lvl3pPr marL="1208088" indent="-241300" defTabSz="954088" eaLnBrk="0" hangingPunct="0">
              <a:spcBef>
                <a:spcPct val="30000"/>
              </a:spcBef>
              <a:defRPr sz="1200">
                <a:solidFill>
                  <a:schemeClr val="tx1"/>
                </a:solidFill>
                <a:latin typeface="Arial" charset="0"/>
                <a:cs typeface="Arial" charset="0"/>
              </a:defRPr>
            </a:lvl3pPr>
            <a:lvl4pPr marL="1692275" indent="-242888" defTabSz="954088" eaLnBrk="0" hangingPunct="0">
              <a:spcBef>
                <a:spcPct val="30000"/>
              </a:spcBef>
              <a:defRPr sz="1200">
                <a:solidFill>
                  <a:schemeClr val="tx1"/>
                </a:solidFill>
                <a:latin typeface="Arial" charset="0"/>
                <a:cs typeface="Arial" charset="0"/>
              </a:defRPr>
            </a:lvl4pPr>
            <a:lvl5pPr marL="2174875" indent="-241300" defTabSz="954088" eaLnBrk="0" hangingPunct="0">
              <a:spcBef>
                <a:spcPct val="30000"/>
              </a:spcBef>
              <a:defRPr sz="1200">
                <a:solidFill>
                  <a:schemeClr val="tx1"/>
                </a:solidFill>
                <a:latin typeface="Arial" charset="0"/>
                <a:cs typeface="Arial" charset="0"/>
              </a:defRPr>
            </a:lvl5pPr>
            <a:lvl6pPr marL="2632075" indent="-241300" defTabSz="954088" eaLnBrk="0" fontAlgn="base" hangingPunct="0">
              <a:spcBef>
                <a:spcPct val="30000"/>
              </a:spcBef>
              <a:spcAft>
                <a:spcPct val="0"/>
              </a:spcAft>
              <a:defRPr sz="1200">
                <a:solidFill>
                  <a:schemeClr val="tx1"/>
                </a:solidFill>
                <a:latin typeface="Arial" charset="0"/>
                <a:cs typeface="Arial" charset="0"/>
              </a:defRPr>
            </a:lvl6pPr>
            <a:lvl7pPr marL="3089275" indent="-241300" defTabSz="954088" eaLnBrk="0" fontAlgn="base" hangingPunct="0">
              <a:spcBef>
                <a:spcPct val="30000"/>
              </a:spcBef>
              <a:spcAft>
                <a:spcPct val="0"/>
              </a:spcAft>
              <a:defRPr sz="1200">
                <a:solidFill>
                  <a:schemeClr val="tx1"/>
                </a:solidFill>
                <a:latin typeface="Arial" charset="0"/>
                <a:cs typeface="Arial" charset="0"/>
              </a:defRPr>
            </a:lvl7pPr>
            <a:lvl8pPr marL="3546475" indent="-241300" defTabSz="954088" eaLnBrk="0" fontAlgn="base" hangingPunct="0">
              <a:spcBef>
                <a:spcPct val="30000"/>
              </a:spcBef>
              <a:spcAft>
                <a:spcPct val="0"/>
              </a:spcAft>
              <a:defRPr sz="1200">
                <a:solidFill>
                  <a:schemeClr val="tx1"/>
                </a:solidFill>
                <a:latin typeface="Arial" charset="0"/>
                <a:cs typeface="Arial" charset="0"/>
              </a:defRPr>
            </a:lvl8pPr>
            <a:lvl9pPr marL="4003675" indent="-241300" defTabSz="954088"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endParaRPr lang="en-US" altLang="en-US" dirty="0"/>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1</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1257300" y="722313"/>
            <a:ext cx="4802188" cy="3600450"/>
          </a:xfrm>
          <a:ln/>
        </p:spPr>
      </p:sp>
      <p:sp>
        <p:nvSpPr>
          <p:cNvPr id="45059"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Title of a serial work: A word, character, or group of words and/or characters by which a work is known. (RDA glossary)</a:t>
            </a:r>
          </a:p>
          <a:p>
            <a:endParaRPr lang="en-US" altLang="en-US" dirty="0" smtClean="0">
              <a:latin typeface="+mn-lt"/>
            </a:endParaRPr>
          </a:p>
          <a:p>
            <a:r>
              <a:rPr lang="en-US" altLang="en-US" dirty="0" smtClean="0">
                <a:latin typeface="+mn-lt"/>
              </a:rPr>
              <a:t>Title proper: The chief name of a resource (i.e., the title normally used when citing the resource). (RDA glossary) Comment: we often speak about the title proper found on the manifestation preferred source of information. The title proper found on the manifestation becomes the basis for choosing the preferred title and therefore the title used to identify the serial work.</a:t>
            </a:r>
          </a:p>
          <a:p>
            <a:endParaRPr lang="en-US" altLang="en-US" dirty="0" smtClean="0">
              <a:latin typeface="+mn-lt"/>
            </a:endParaRPr>
          </a:p>
          <a:p>
            <a:r>
              <a:rPr lang="en-US" altLang="en-US" dirty="0" smtClean="0">
                <a:latin typeface="+mn-lt"/>
              </a:rPr>
              <a:t>Preferred title of a serial work: The title or form of title chosen to identify the work. The preferred title is also the basis for the authorized access point representing that work.</a:t>
            </a:r>
          </a:p>
          <a:p>
            <a:r>
              <a:rPr lang="en-US" altLang="en-US" dirty="0" smtClean="0">
                <a:latin typeface="+mn-lt"/>
              </a:rPr>
              <a:t>Additions to the preferred title may be made in constructing authorized access points for a serial work to distinguish it from other authorized access points. </a:t>
            </a:r>
          </a:p>
          <a:p>
            <a:endParaRPr lang="en-US" altLang="en-US" dirty="0" smtClean="0">
              <a:latin typeface="+mn-lt"/>
            </a:endParaRPr>
          </a:p>
          <a:p>
            <a:r>
              <a:rPr lang="en-US" altLang="en-US" dirty="0" smtClean="0">
                <a:latin typeface="+mn-lt"/>
              </a:rPr>
              <a:t>Creator: A person, family, or corporate body responsible for the creation of a work.</a:t>
            </a:r>
          </a:p>
          <a:p>
            <a:endParaRPr lang="en-US" altLang="en-US" dirty="0" smtClean="0">
              <a:latin typeface="+mn-lt"/>
            </a:endParaRPr>
          </a:p>
          <a:p>
            <a:endParaRPr lang="en-US" altLang="en-US" dirty="0" smtClean="0">
              <a:latin typeface="+mn-lt"/>
            </a:endParaRPr>
          </a:p>
          <a:p>
            <a:pPr>
              <a:spcBef>
                <a:spcPct val="0"/>
              </a:spcBef>
            </a:pPr>
            <a:endParaRPr lang="en-US" altLang="en-US" dirty="0" smtClean="0">
              <a:latin typeface="+mn-lt"/>
            </a:endParaRPr>
          </a:p>
        </p:txBody>
      </p:sp>
      <p:sp>
        <p:nvSpPr>
          <p:cNvPr id="45060" name="Slide Number Placeholder 4"/>
          <p:cNvSpPr txBox="1">
            <a:spLocks noGrp="1"/>
          </p:cNvSpPr>
          <p:nvPr/>
        </p:nvSpPr>
        <p:spPr bwMode="auto">
          <a:xfrm>
            <a:off x="4143587" y="9120813"/>
            <a:ext cx="316992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3" rIns="95546" bIns="47773" anchor="b"/>
          <a:lstStyle>
            <a:lvl1pPr defTabSz="954088" eaLnBrk="0" hangingPunct="0">
              <a:spcBef>
                <a:spcPct val="30000"/>
              </a:spcBef>
              <a:defRPr sz="1200">
                <a:solidFill>
                  <a:schemeClr val="tx1"/>
                </a:solidFill>
                <a:latin typeface="Arial" charset="0"/>
                <a:cs typeface="Arial" charset="0"/>
              </a:defRPr>
            </a:lvl1pPr>
            <a:lvl2pPr marL="785813" indent="-303213" defTabSz="954088" eaLnBrk="0" hangingPunct="0">
              <a:spcBef>
                <a:spcPct val="30000"/>
              </a:spcBef>
              <a:defRPr sz="1200">
                <a:solidFill>
                  <a:schemeClr val="tx1"/>
                </a:solidFill>
                <a:latin typeface="Arial" charset="0"/>
                <a:cs typeface="Arial" charset="0"/>
              </a:defRPr>
            </a:lvl2pPr>
            <a:lvl3pPr marL="1208088" indent="-241300" defTabSz="954088" eaLnBrk="0" hangingPunct="0">
              <a:spcBef>
                <a:spcPct val="30000"/>
              </a:spcBef>
              <a:defRPr sz="1200">
                <a:solidFill>
                  <a:schemeClr val="tx1"/>
                </a:solidFill>
                <a:latin typeface="Arial" charset="0"/>
                <a:cs typeface="Arial" charset="0"/>
              </a:defRPr>
            </a:lvl3pPr>
            <a:lvl4pPr marL="1692275" indent="-242888" defTabSz="954088" eaLnBrk="0" hangingPunct="0">
              <a:spcBef>
                <a:spcPct val="30000"/>
              </a:spcBef>
              <a:defRPr sz="1200">
                <a:solidFill>
                  <a:schemeClr val="tx1"/>
                </a:solidFill>
                <a:latin typeface="Arial" charset="0"/>
                <a:cs typeface="Arial" charset="0"/>
              </a:defRPr>
            </a:lvl4pPr>
            <a:lvl5pPr marL="2174875" indent="-241300" defTabSz="954088" eaLnBrk="0" hangingPunct="0">
              <a:spcBef>
                <a:spcPct val="30000"/>
              </a:spcBef>
              <a:defRPr sz="1200">
                <a:solidFill>
                  <a:schemeClr val="tx1"/>
                </a:solidFill>
                <a:latin typeface="Arial" charset="0"/>
                <a:cs typeface="Arial" charset="0"/>
              </a:defRPr>
            </a:lvl5pPr>
            <a:lvl6pPr marL="2632075" indent="-241300" defTabSz="954088" eaLnBrk="0" fontAlgn="base" hangingPunct="0">
              <a:spcBef>
                <a:spcPct val="30000"/>
              </a:spcBef>
              <a:spcAft>
                <a:spcPct val="0"/>
              </a:spcAft>
              <a:defRPr sz="1200">
                <a:solidFill>
                  <a:schemeClr val="tx1"/>
                </a:solidFill>
                <a:latin typeface="Arial" charset="0"/>
                <a:cs typeface="Arial" charset="0"/>
              </a:defRPr>
            </a:lvl6pPr>
            <a:lvl7pPr marL="3089275" indent="-241300" defTabSz="954088" eaLnBrk="0" fontAlgn="base" hangingPunct="0">
              <a:spcBef>
                <a:spcPct val="30000"/>
              </a:spcBef>
              <a:spcAft>
                <a:spcPct val="0"/>
              </a:spcAft>
              <a:defRPr sz="1200">
                <a:solidFill>
                  <a:schemeClr val="tx1"/>
                </a:solidFill>
                <a:latin typeface="Arial" charset="0"/>
                <a:cs typeface="Arial" charset="0"/>
              </a:defRPr>
            </a:lvl7pPr>
            <a:lvl8pPr marL="3546475" indent="-241300" defTabSz="954088" eaLnBrk="0" fontAlgn="base" hangingPunct="0">
              <a:spcBef>
                <a:spcPct val="30000"/>
              </a:spcBef>
              <a:spcAft>
                <a:spcPct val="0"/>
              </a:spcAft>
              <a:defRPr sz="1200">
                <a:solidFill>
                  <a:schemeClr val="tx1"/>
                </a:solidFill>
                <a:latin typeface="Arial" charset="0"/>
                <a:cs typeface="Arial" charset="0"/>
              </a:defRPr>
            </a:lvl8pPr>
            <a:lvl9pPr marL="4003675" indent="-241300" defTabSz="954088"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endParaRPr lang="en-US" altLang="en-US" dirty="0"/>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2</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1257300" y="722313"/>
            <a:ext cx="4802188" cy="3600450"/>
          </a:xfrm>
          <a:ln/>
        </p:spPr>
      </p:sp>
      <p:sp>
        <p:nvSpPr>
          <p:cNvPr id="46083"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Title of a serial work: A word, character, or group of words and/or characters by which a work is known. (RDA glossary)</a:t>
            </a:r>
          </a:p>
          <a:p>
            <a:endParaRPr lang="en-US" altLang="en-US" dirty="0" smtClean="0">
              <a:latin typeface="+mn-lt"/>
            </a:endParaRPr>
          </a:p>
        </p:txBody>
      </p:sp>
      <p:sp>
        <p:nvSpPr>
          <p:cNvPr id="46084" name="Slide Number Placeholder 4"/>
          <p:cNvSpPr txBox="1">
            <a:spLocks noGrp="1"/>
          </p:cNvSpPr>
          <p:nvPr/>
        </p:nvSpPr>
        <p:spPr bwMode="auto">
          <a:xfrm>
            <a:off x="4143587" y="9120813"/>
            <a:ext cx="316992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3" rIns="95546" bIns="47773" anchor="b"/>
          <a:lstStyle>
            <a:lvl1pPr defTabSz="954088" eaLnBrk="0" hangingPunct="0">
              <a:spcBef>
                <a:spcPct val="30000"/>
              </a:spcBef>
              <a:defRPr sz="1200">
                <a:solidFill>
                  <a:schemeClr val="tx1"/>
                </a:solidFill>
                <a:latin typeface="Arial" charset="0"/>
                <a:cs typeface="Arial" charset="0"/>
              </a:defRPr>
            </a:lvl1pPr>
            <a:lvl2pPr marL="785813" indent="-303213" defTabSz="954088" eaLnBrk="0" hangingPunct="0">
              <a:spcBef>
                <a:spcPct val="30000"/>
              </a:spcBef>
              <a:defRPr sz="1200">
                <a:solidFill>
                  <a:schemeClr val="tx1"/>
                </a:solidFill>
                <a:latin typeface="Arial" charset="0"/>
                <a:cs typeface="Arial" charset="0"/>
              </a:defRPr>
            </a:lvl2pPr>
            <a:lvl3pPr marL="1208088" indent="-241300" defTabSz="954088" eaLnBrk="0" hangingPunct="0">
              <a:spcBef>
                <a:spcPct val="30000"/>
              </a:spcBef>
              <a:defRPr sz="1200">
                <a:solidFill>
                  <a:schemeClr val="tx1"/>
                </a:solidFill>
                <a:latin typeface="Arial" charset="0"/>
                <a:cs typeface="Arial" charset="0"/>
              </a:defRPr>
            </a:lvl3pPr>
            <a:lvl4pPr marL="1692275" indent="-242888" defTabSz="954088" eaLnBrk="0" hangingPunct="0">
              <a:spcBef>
                <a:spcPct val="30000"/>
              </a:spcBef>
              <a:defRPr sz="1200">
                <a:solidFill>
                  <a:schemeClr val="tx1"/>
                </a:solidFill>
                <a:latin typeface="Arial" charset="0"/>
                <a:cs typeface="Arial" charset="0"/>
              </a:defRPr>
            </a:lvl4pPr>
            <a:lvl5pPr marL="2174875" indent="-241300" defTabSz="954088" eaLnBrk="0" hangingPunct="0">
              <a:spcBef>
                <a:spcPct val="30000"/>
              </a:spcBef>
              <a:defRPr sz="1200">
                <a:solidFill>
                  <a:schemeClr val="tx1"/>
                </a:solidFill>
                <a:latin typeface="Arial" charset="0"/>
                <a:cs typeface="Arial" charset="0"/>
              </a:defRPr>
            </a:lvl5pPr>
            <a:lvl6pPr marL="2632075" indent="-241300" defTabSz="954088" eaLnBrk="0" fontAlgn="base" hangingPunct="0">
              <a:spcBef>
                <a:spcPct val="30000"/>
              </a:spcBef>
              <a:spcAft>
                <a:spcPct val="0"/>
              </a:spcAft>
              <a:defRPr sz="1200">
                <a:solidFill>
                  <a:schemeClr val="tx1"/>
                </a:solidFill>
                <a:latin typeface="Arial" charset="0"/>
                <a:cs typeface="Arial" charset="0"/>
              </a:defRPr>
            </a:lvl6pPr>
            <a:lvl7pPr marL="3089275" indent="-241300" defTabSz="954088" eaLnBrk="0" fontAlgn="base" hangingPunct="0">
              <a:spcBef>
                <a:spcPct val="30000"/>
              </a:spcBef>
              <a:spcAft>
                <a:spcPct val="0"/>
              </a:spcAft>
              <a:defRPr sz="1200">
                <a:solidFill>
                  <a:schemeClr val="tx1"/>
                </a:solidFill>
                <a:latin typeface="Arial" charset="0"/>
                <a:cs typeface="Arial" charset="0"/>
              </a:defRPr>
            </a:lvl7pPr>
            <a:lvl8pPr marL="3546475" indent="-241300" defTabSz="954088" eaLnBrk="0" fontAlgn="base" hangingPunct="0">
              <a:spcBef>
                <a:spcPct val="30000"/>
              </a:spcBef>
              <a:spcAft>
                <a:spcPct val="0"/>
              </a:spcAft>
              <a:defRPr sz="1200">
                <a:solidFill>
                  <a:schemeClr val="tx1"/>
                </a:solidFill>
                <a:latin typeface="Arial" charset="0"/>
                <a:cs typeface="Arial" charset="0"/>
              </a:defRPr>
            </a:lvl8pPr>
            <a:lvl9pPr marL="4003675" indent="-241300" defTabSz="954088"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endParaRPr lang="en-US" altLang="en-US" dirty="0"/>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3</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1257300" y="722313"/>
            <a:ext cx="4802188" cy="3600450"/>
          </a:xfrm>
          <a:ln/>
        </p:spPr>
      </p:sp>
      <p:sp>
        <p:nvSpPr>
          <p:cNvPr id="47107" name="Notes Placeholder 2"/>
          <p:cNvSpPr>
            <a:spLocks noGrp="1"/>
          </p:cNvSpPr>
          <p:nvPr>
            <p:ph type="body" idx="1"/>
          </p:nvPr>
        </p:nvSpPr>
        <p:spPr>
          <a:xfrm>
            <a:off x="731520" y="4561226"/>
            <a:ext cx="5852160" cy="4316934"/>
          </a:xfrm>
          <a:noFill/>
        </p:spPr>
        <p:txBody>
          <a:bodyPr lIns="95546" tIns="47773" rIns="95546" bIns="47773"/>
          <a:lstStyle/>
          <a:p>
            <a:endParaRPr lang="en-US" altLang="en-US" dirty="0" smtClean="0">
              <a:latin typeface="+mj-lt"/>
            </a:endParaRPr>
          </a:p>
          <a:p>
            <a:r>
              <a:rPr lang="en-US" altLang="en-US" dirty="0" smtClean="0">
                <a:latin typeface="+mj-lt"/>
              </a:rPr>
              <a:t>Title proper: The chief name of a resource (i.e., the title normally used when citing the resource). (RDA glossary) Comment: we often speak about the title proper found on the manifestation preferred source of information. The title proper found on the manifestation becomes the basis for choosing the preferred title and therefore the title used to identify the serial work.</a:t>
            </a:r>
          </a:p>
          <a:p>
            <a:endParaRPr lang="en-US" altLang="en-US" dirty="0" smtClean="0">
              <a:latin typeface="+mj-lt"/>
            </a:endParaRPr>
          </a:p>
        </p:txBody>
      </p:sp>
      <p:sp>
        <p:nvSpPr>
          <p:cNvPr id="47108" name="Slide Number Placeholder 4"/>
          <p:cNvSpPr txBox="1">
            <a:spLocks noGrp="1"/>
          </p:cNvSpPr>
          <p:nvPr/>
        </p:nvSpPr>
        <p:spPr bwMode="auto">
          <a:xfrm>
            <a:off x="4143587" y="9120813"/>
            <a:ext cx="316992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3" rIns="95546" bIns="47773" anchor="b"/>
          <a:lstStyle>
            <a:lvl1pPr defTabSz="954088" eaLnBrk="0" hangingPunct="0">
              <a:spcBef>
                <a:spcPct val="30000"/>
              </a:spcBef>
              <a:defRPr sz="1200">
                <a:solidFill>
                  <a:schemeClr val="tx1"/>
                </a:solidFill>
                <a:latin typeface="Arial" charset="0"/>
                <a:cs typeface="Arial" charset="0"/>
              </a:defRPr>
            </a:lvl1pPr>
            <a:lvl2pPr marL="785813" indent="-303213" defTabSz="954088" eaLnBrk="0" hangingPunct="0">
              <a:spcBef>
                <a:spcPct val="30000"/>
              </a:spcBef>
              <a:defRPr sz="1200">
                <a:solidFill>
                  <a:schemeClr val="tx1"/>
                </a:solidFill>
                <a:latin typeface="Arial" charset="0"/>
                <a:cs typeface="Arial" charset="0"/>
              </a:defRPr>
            </a:lvl2pPr>
            <a:lvl3pPr marL="1208088" indent="-241300" defTabSz="954088" eaLnBrk="0" hangingPunct="0">
              <a:spcBef>
                <a:spcPct val="30000"/>
              </a:spcBef>
              <a:defRPr sz="1200">
                <a:solidFill>
                  <a:schemeClr val="tx1"/>
                </a:solidFill>
                <a:latin typeface="Arial" charset="0"/>
                <a:cs typeface="Arial" charset="0"/>
              </a:defRPr>
            </a:lvl3pPr>
            <a:lvl4pPr marL="1692275" indent="-242888" defTabSz="954088" eaLnBrk="0" hangingPunct="0">
              <a:spcBef>
                <a:spcPct val="30000"/>
              </a:spcBef>
              <a:defRPr sz="1200">
                <a:solidFill>
                  <a:schemeClr val="tx1"/>
                </a:solidFill>
                <a:latin typeface="Arial" charset="0"/>
                <a:cs typeface="Arial" charset="0"/>
              </a:defRPr>
            </a:lvl4pPr>
            <a:lvl5pPr marL="2174875" indent="-241300" defTabSz="954088" eaLnBrk="0" hangingPunct="0">
              <a:spcBef>
                <a:spcPct val="30000"/>
              </a:spcBef>
              <a:defRPr sz="1200">
                <a:solidFill>
                  <a:schemeClr val="tx1"/>
                </a:solidFill>
                <a:latin typeface="Arial" charset="0"/>
                <a:cs typeface="Arial" charset="0"/>
              </a:defRPr>
            </a:lvl5pPr>
            <a:lvl6pPr marL="2632075" indent="-241300" defTabSz="954088" eaLnBrk="0" fontAlgn="base" hangingPunct="0">
              <a:spcBef>
                <a:spcPct val="30000"/>
              </a:spcBef>
              <a:spcAft>
                <a:spcPct val="0"/>
              </a:spcAft>
              <a:defRPr sz="1200">
                <a:solidFill>
                  <a:schemeClr val="tx1"/>
                </a:solidFill>
                <a:latin typeface="Arial" charset="0"/>
                <a:cs typeface="Arial" charset="0"/>
              </a:defRPr>
            </a:lvl6pPr>
            <a:lvl7pPr marL="3089275" indent="-241300" defTabSz="954088" eaLnBrk="0" fontAlgn="base" hangingPunct="0">
              <a:spcBef>
                <a:spcPct val="30000"/>
              </a:spcBef>
              <a:spcAft>
                <a:spcPct val="0"/>
              </a:spcAft>
              <a:defRPr sz="1200">
                <a:solidFill>
                  <a:schemeClr val="tx1"/>
                </a:solidFill>
                <a:latin typeface="Arial" charset="0"/>
                <a:cs typeface="Arial" charset="0"/>
              </a:defRPr>
            </a:lvl7pPr>
            <a:lvl8pPr marL="3546475" indent="-241300" defTabSz="954088" eaLnBrk="0" fontAlgn="base" hangingPunct="0">
              <a:spcBef>
                <a:spcPct val="30000"/>
              </a:spcBef>
              <a:spcAft>
                <a:spcPct val="0"/>
              </a:spcAft>
              <a:defRPr sz="1200">
                <a:solidFill>
                  <a:schemeClr val="tx1"/>
                </a:solidFill>
                <a:latin typeface="Arial" charset="0"/>
                <a:cs typeface="Arial" charset="0"/>
              </a:defRPr>
            </a:lvl8pPr>
            <a:lvl9pPr marL="4003675" indent="-241300" defTabSz="954088"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endParaRPr lang="en-US" altLang="en-US" dirty="0"/>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4</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1257300" y="722313"/>
            <a:ext cx="4802188" cy="3600450"/>
          </a:xfrm>
          <a:ln/>
        </p:spPr>
      </p:sp>
      <p:sp>
        <p:nvSpPr>
          <p:cNvPr id="48131"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j-lt"/>
              </a:rPr>
              <a:t>Preferred title of a serial work: The title or form of title chosen to identify the work. The preferred title is also the basis for the authorized access point representing that work.</a:t>
            </a:r>
          </a:p>
          <a:p>
            <a:r>
              <a:rPr lang="en-US" altLang="en-US" dirty="0" smtClean="0">
                <a:latin typeface="+mj-lt"/>
              </a:rPr>
              <a:t>Additions to the preferred title may be made in constructing authorized access points for a serial work to distinguish it from other authorized access points. </a:t>
            </a:r>
          </a:p>
          <a:p>
            <a:endParaRPr lang="en-US" altLang="en-US" dirty="0" smtClean="0">
              <a:latin typeface="+mj-lt"/>
            </a:endParaRP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5</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1257300" y="722313"/>
            <a:ext cx="4802188" cy="3600450"/>
          </a:xfrm>
          <a:ln/>
        </p:spPr>
      </p:sp>
      <p:sp>
        <p:nvSpPr>
          <p:cNvPr id="49155"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j-lt"/>
              </a:rPr>
              <a:t>Creator of a serial: A person, family, or corporate body responsible for the creation of a work. Usually it is a corporate body if there is a creator. LC-PCC PS 19.2.1.1.1 provides the guidelines for deciding when a corporate body is a creator. Practical implications for creating the cataloging record? Corporate body creators will be coded as 110 or 111.</a:t>
            </a:r>
          </a:p>
          <a:p>
            <a:pPr>
              <a:spcBef>
                <a:spcPct val="0"/>
              </a:spcBef>
            </a:pPr>
            <a:endParaRPr lang="en-US" altLang="en-US" dirty="0" smtClean="0">
              <a:latin typeface="+mj-lt"/>
            </a:endParaRPr>
          </a:p>
        </p:txBody>
      </p:sp>
      <p:sp>
        <p:nvSpPr>
          <p:cNvPr id="49156" name="Slide Number Placeholder 4"/>
          <p:cNvSpPr txBox="1">
            <a:spLocks noGrp="1"/>
          </p:cNvSpPr>
          <p:nvPr/>
        </p:nvSpPr>
        <p:spPr bwMode="auto">
          <a:xfrm>
            <a:off x="4143587" y="9120813"/>
            <a:ext cx="3169920" cy="47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3" rIns="95546" bIns="47773" anchor="b"/>
          <a:lstStyle>
            <a:lvl1pPr defTabSz="954088" eaLnBrk="0" hangingPunct="0">
              <a:spcBef>
                <a:spcPct val="30000"/>
              </a:spcBef>
              <a:defRPr sz="1200">
                <a:solidFill>
                  <a:schemeClr val="tx1"/>
                </a:solidFill>
                <a:latin typeface="Arial" charset="0"/>
                <a:cs typeface="Arial" charset="0"/>
              </a:defRPr>
            </a:lvl1pPr>
            <a:lvl2pPr marL="785813" indent="-303213" defTabSz="954088" eaLnBrk="0" hangingPunct="0">
              <a:spcBef>
                <a:spcPct val="30000"/>
              </a:spcBef>
              <a:defRPr sz="1200">
                <a:solidFill>
                  <a:schemeClr val="tx1"/>
                </a:solidFill>
                <a:latin typeface="Arial" charset="0"/>
                <a:cs typeface="Arial" charset="0"/>
              </a:defRPr>
            </a:lvl2pPr>
            <a:lvl3pPr marL="1208088" indent="-241300" defTabSz="954088" eaLnBrk="0" hangingPunct="0">
              <a:spcBef>
                <a:spcPct val="30000"/>
              </a:spcBef>
              <a:defRPr sz="1200">
                <a:solidFill>
                  <a:schemeClr val="tx1"/>
                </a:solidFill>
                <a:latin typeface="Arial" charset="0"/>
                <a:cs typeface="Arial" charset="0"/>
              </a:defRPr>
            </a:lvl3pPr>
            <a:lvl4pPr marL="1692275" indent="-242888" defTabSz="954088" eaLnBrk="0" hangingPunct="0">
              <a:spcBef>
                <a:spcPct val="30000"/>
              </a:spcBef>
              <a:defRPr sz="1200">
                <a:solidFill>
                  <a:schemeClr val="tx1"/>
                </a:solidFill>
                <a:latin typeface="Arial" charset="0"/>
                <a:cs typeface="Arial" charset="0"/>
              </a:defRPr>
            </a:lvl4pPr>
            <a:lvl5pPr marL="2174875" indent="-241300" defTabSz="954088" eaLnBrk="0" hangingPunct="0">
              <a:spcBef>
                <a:spcPct val="30000"/>
              </a:spcBef>
              <a:defRPr sz="1200">
                <a:solidFill>
                  <a:schemeClr val="tx1"/>
                </a:solidFill>
                <a:latin typeface="Arial" charset="0"/>
                <a:cs typeface="Arial" charset="0"/>
              </a:defRPr>
            </a:lvl5pPr>
            <a:lvl6pPr marL="2632075" indent="-241300" defTabSz="954088" eaLnBrk="0" fontAlgn="base" hangingPunct="0">
              <a:spcBef>
                <a:spcPct val="30000"/>
              </a:spcBef>
              <a:spcAft>
                <a:spcPct val="0"/>
              </a:spcAft>
              <a:defRPr sz="1200">
                <a:solidFill>
                  <a:schemeClr val="tx1"/>
                </a:solidFill>
                <a:latin typeface="Arial" charset="0"/>
                <a:cs typeface="Arial" charset="0"/>
              </a:defRPr>
            </a:lvl6pPr>
            <a:lvl7pPr marL="3089275" indent="-241300" defTabSz="954088" eaLnBrk="0" fontAlgn="base" hangingPunct="0">
              <a:spcBef>
                <a:spcPct val="30000"/>
              </a:spcBef>
              <a:spcAft>
                <a:spcPct val="0"/>
              </a:spcAft>
              <a:defRPr sz="1200">
                <a:solidFill>
                  <a:schemeClr val="tx1"/>
                </a:solidFill>
                <a:latin typeface="Arial" charset="0"/>
                <a:cs typeface="Arial" charset="0"/>
              </a:defRPr>
            </a:lvl7pPr>
            <a:lvl8pPr marL="3546475" indent="-241300" defTabSz="954088" eaLnBrk="0" fontAlgn="base" hangingPunct="0">
              <a:spcBef>
                <a:spcPct val="30000"/>
              </a:spcBef>
              <a:spcAft>
                <a:spcPct val="0"/>
              </a:spcAft>
              <a:defRPr sz="1200">
                <a:solidFill>
                  <a:schemeClr val="tx1"/>
                </a:solidFill>
                <a:latin typeface="Arial" charset="0"/>
                <a:cs typeface="Arial" charset="0"/>
              </a:defRPr>
            </a:lvl8pPr>
            <a:lvl9pPr marL="4003675" indent="-241300" defTabSz="954088"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endParaRPr lang="en-US" altLang="en-US" dirty="0"/>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6</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1257300" y="722313"/>
            <a:ext cx="4802188" cy="3600450"/>
          </a:xfrm>
          <a:ln/>
        </p:spPr>
      </p:sp>
      <p:sp>
        <p:nvSpPr>
          <p:cNvPr id="50179"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j-lt"/>
              </a:rPr>
              <a:t>Authorized access point: The standardized access point representing an entity. The authorized access point uniquely identifies the serial work. If there is a creator the authorized access point is made up of the creator plus the preferred title. If there is no creator the authorized access point may simply be the preferred title. The preferred title may be the same as the title proper or it may have an addition or qualifier to make it unique if there is a need.</a:t>
            </a:r>
          </a:p>
          <a:p>
            <a:pPr>
              <a:spcBef>
                <a:spcPct val="0"/>
              </a:spcBef>
            </a:pPr>
            <a:endParaRPr lang="en-US" altLang="en-US" dirty="0" smtClean="0">
              <a:latin typeface="+mj-lt"/>
            </a:endParaRP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7</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1257300" y="722313"/>
            <a:ext cx="4802188" cy="3600450"/>
          </a:xfrm>
          <a:ln/>
        </p:spPr>
      </p:sp>
      <p:sp>
        <p:nvSpPr>
          <p:cNvPr id="51203" name="Notes Placeholder 2"/>
          <p:cNvSpPr>
            <a:spLocks noGrp="1"/>
          </p:cNvSpPr>
          <p:nvPr>
            <p:ph type="body" idx="1"/>
          </p:nvPr>
        </p:nvSpPr>
        <p:spPr>
          <a:xfrm>
            <a:off x="731520" y="4561226"/>
            <a:ext cx="5852160" cy="4316934"/>
          </a:xfrm>
          <a:noFill/>
        </p:spPr>
        <p:txBody>
          <a:bodyPr lIns="95546" tIns="47773" rIns="95546" bIns="47773"/>
          <a:lstStyle/>
          <a:p>
            <a:pPr>
              <a:lnSpc>
                <a:spcPct val="80000"/>
              </a:lnSpc>
            </a:pPr>
            <a:r>
              <a:rPr lang="en-US" altLang="en-US" dirty="0">
                <a:latin typeface="+mn-lt"/>
              </a:rPr>
              <a:t>Now that we have briefly introduced the topic of authorized access points for works, let’s determine how to identify and construct authorized access points for works.</a:t>
            </a:r>
          </a:p>
          <a:p>
            <a:pPr>
              <a:lnSpc>
                <a:spcPct val="80000"/>
              </a:lnSpc>
            </a:pPr>
            <a:endParaRPr lang="en-US" altLang="en-US" dirty="0">
              <a:latin typeface="+mn-lt"/>
            </a:endParaRPr>
          </a:p>
          <a:p>
            <a:pPr>
              <a:lnSpc>
                <a:spcPct val="80000"/>
              </a:lnSpc>
            </a:pPr>
            <a:r>
              <a:rPr lang="en-US" altLang="en-US" dirty="0">
                <a:latin typeface="+mn-lt"/>
              </a:rPr>
              <a:t>The best place to start is by referring to 6.27.1.2 – 6.27.1.8. These instructions provide a walkthrough on how to determine authorized access points for various types of works.</a:t>
            </a:r>
          </a:p>
          <a:p>
            <a:pPr>
              <a:lnSpc>
                <a:spcPct val="80000"/>
              </a:lnSpc>
            </a:pPr>
            <a:endParaRPr lang="en-US" altLang="en-US" dirty="0">
              <a:latin typeface="+mn-lt"/>
            </a:endParaRPr>
          </a:p>
          <a:p>
            <a:pPr>
              <a:lnSpc>
                <a:spcPct val="80000"/>
              </a:lnSpc>
            </a:pPr>
            <a:r>
              <a:rPr lang="en-US" altLang="en-US" dirty="0">
                <a:latin typeface="+mn-lt"/>
              </a:rPr>
              <a:t>These instructions refer to RDA 6.2.1 - 6.2.2 and their LC-PCC PSs for guidance on how to record the preferred title of a work. The preferred title for the work is based on the title proper of the first manifestation.</a:t>
            </a:r>
          </a:p>
          <a:p>
            <a:pPr>
              <a:lnSpc>
                <a:spcPct val="80000"/>
              </a:lnSpc>
            </a:pPr>
            <a:endParaRPr lang="en-US" altLang="en-US" dirty="0">
              <a:latin typeface="+mn-lt"/>
            </a:endParaRPr>
          </a:p>
          <a:p>
            <a:pPr>
              <a:lnSpc>
                <a:spcPct val="80000"/>
              </a:lnSpc>
            </a:pPr>
            <a:r>
              <a:rPr lang="en-US" altLang="en-US" dirty="0">
                <a:latin typeface="+mn-lt"/>
              </a:rPr>
              <a:t>Next, if we are dealing with a work created by one person, family, or corporate body, we would refer to 19.2.1.1 to determine if the person, family, or corporate body was responsible for creating the work. This instruction is basically the RDA equivalent of AACR2 21.1. </a:t>
            </a:r>
          </a:p>
          <a:p>
            <a:pPr>
              <a:lnSpc>
                <a:spcPct val="80000"/>
              </a:lnSpc>
            </a:pPr>
            <a:endParaRPr lang="en-US" altLang="en-US" dirty="0">
              <a:latin typeface="+mn-lt"/>
            </a:endParaRPr>
          </a:p>
          <a:p>
            <a:pPr>
              <a:lnSpc>
                <a:spcPct val="80000"/>
              </a:lnSpc>
            </a:pPr>
            <a:r>
              <a:rPr lang="en-US" altLang="en-US" dirty="0">
                <a:latin typeface="+mn-lt"/>
              </a:rPr>
              <a:t>If we determine that the body is not responsible, we simply accept the preferred title of the work as the entire authorized access point for the work. If the body is responsible, however, we would refer to one of three RDA instructions on how to construct the authorized access point based on whether the creator is a person, family, or corporate body.</a:t>
            </a:r>
          </a:p>
          <a:p>
            <a:pPr>
              <a:lnSpc>
                <a:spcPct val="80000"/>
              </a:lnSpc>
            </a:pPr>
            <a:endParaRPr lang="en-US" altLang="en-US" dirty="0">
              <a:latin typeface="+mn-lt"/>
            </a:endParaRPr>
          </a:p>
          <a:p>
            <a:pPr>
              <a:lnSpc>
                <a:spcPct val="80000"/>
              </a:lnSpc>
            </a:pPr>
            <a:r>
              <a:rPr lang="en-US" altLang="en-US" dirty="0">
                <a:latin typeface="+mn-lt"/>
              </a:rPr>
              <a:t>Note that we would be able to skip this step if the authorized access point for the creator is already established in the NACO file.</a:t>
            </a:r>
          </a:p>
          <a:p>
            <a:pPr>
              <a:lnSpc>
                <a:spcPct val="80000"/>
              </a:lnSpc>
            </a:pPr>
            <a:endParaRPr lang="en-US" altLang="en-US" dirty="0">
              <a:latin typeface="+mn-lt"/>
            </a:endParaRPr>
          </a:p>
          <a:p>
            <a:pPr>
              <a:lnSpc>
                <a:spcPct val="80000"/>
              </a:lnSpc>
            </a:pPr>
            <a:r>
              <a:rPr lang="en-US" altLang="en-US" dirty="0">
                <a:latin typeface="+mn-lt"/>
              </a:rPr>
              <a:t>Finally, we would combine the authorized access point for the creator and the preferred title of the work to form the authorized access point for the work.</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8</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xfrm>
            <a:off x="731520" y="4485806"/>
            <a:ext cx="5852160" cy="4393992"/>
          </a:xfrm>
          <a:noFill/>
        </p:spPr>
        <p:txBody>
          <a:bodyPr/>
          <a:lstStyle/>
          <a:p>
            <a:r>
              <a:rPr lang="en-US" altLang="en-US" sz="1000" dirty="0">
                <a:latin typeface="+mj-lt"/>
              </a:rPr>
              <a:t>There are eight categories given under RDA 19.2.1.1.1</a:t>
            </a:r>
            <a:r>
              <a:rPr lang="en-US" altLang="en-US" sz="1000" b="1" dirty="0">
                <a:latin typeface="+mj-lt"/>
              </a:rPr>
              <a:t>. </a:t>
            </a:r>
            <a:r>
              <a:rPr lang="en-US" altLang="en-US" sz="1000" dirty="0">
                <a:latin typeface="+mj-lt"/>
              </a:rPr>
              <a:t>The LC-PCC PS at 19.2.1.1.1 contains important advice for deciding whether a body fits under one of the categories and whether in fact the body can be considered to have created the work.</a:t>
            </a:r>
            <a:endParaRPr lang="en-US" altLang="en-US" sz="1000" i="1" dirty="0">
              <a:latin typeface="+mj-lt"/>
            </a:endParaRPr>
          </a:p>
          <a:p>
            <a:r>
              <a:rPr lang="en-US" altLang="en-US" sz="1000" i="1" dirty="0">
                <a:latin typeface="+mj-lt"/>
              </a:rPr>
              <a:t>Note that it is the nature of the contents and not the nature of the title that determines the main entry.</a:t>
            </a:r>
          </a:p>
          <a:p>
            <a:endParaRPr lang="en-US" altLang="en-US" sz="1000" dirty="0">
              <a:latin typeface="+mj-lt"/>
            </a:endParaRPr>
          </a:p>
          <a:p>
            <a:r>
              <a:rPr lang="en-US" altLang="en-US" sz="1000" dirty="0">
                <a:latin typeface="+mj-lt"/>
              </a:rPr>
              <a:t>Category a works of an administrative nature is the one that most often applies to serials, as it includes most annual reports, financial reports, directories, etc. of a body.</a:t>
            </a:r>
          </a:p>
          <a:p>
            <a:endParaRPr lang="en-US" altLang="en-US" sz="1000" dirty="0">
              <a:latin typeface="+mj-lt"/>
            </a:endParaRPr>
          </a:p>
          <a:p>
            <a:r>
              <a:rPr lang="en-US" altLang="en-US" sz="1000" dirty="0">
                <a:latin typeface="+mj-lt"/>
              </a:rPr>
              <a:t>Category b includes reports of commissions that are frequently serials, particularly reports that are mandated by a government.</a:t>
            </a:r>
          </a:p>
          <a:p>
            <a:endParaRPr lang="en-US" altLang="en-US" sz="1000" dirty="0">
              <a:latin typeface="+mj-lt"/>
            </a:endParaRPr>
          </a:p>
          <a:p>
            <a:r>
              <a:rPr lang="en-US" altLang="en-US" sz="1000" dirty="0">
                <a:latin typeface="+mj-lt"/>
              </a:rPr>
              <a:t>Category d covers conference proceedings and the reports of annual meetings:</a:t>
            </a:r>
          </a:p>
          <a:p>
            <a:pPr lvl="1"/>
            <a:r>
              <a:rPr lang="en-US" altLang="en-US" sz="1000" dirty="0">
                <a:latin typeface="+mj-lt"/>
              </a:rPr>
              <a:t>i) a conference (e.g., proceedings, collected papers); OR</a:t>
            </a:r>
          </a:p>
          <a:p>
            <a:pPr lvl="1"/>
            <a:r>
              <a:rPr lang="en-US" altLang="en-US" sz="1000" dirty="0">
                <a:latin typeface="+mj-lt"/>
              </a:rPr>
              <a:t>ii) an expedition (e.g., results of exploration, investigation); OR</a:t>
            </a:r>
          </a:p>
          <a:p>
            <a:pPr lvl="1"/>
            <a:r>
              <a:rPr lang="en-US" altLang="en-US" sz="1000" dirty="0">
                <a:latin typeface="+mj-lt"/>
              </a:rPr>
              <a:t>iii) an event (e.g., an exhibition, fair, festival) falling within the definition of a corporate body (see </a:t>
            </a:r>
            <a:r>
              <a:rPr lang="en-US" altLang="en-US" sz="1000" dirty="0">
                <a:latin typeface="+mj-lt"/>
                <a:hlinkClick r:id="rId3" action="ppaction://hlinkfile"/>
              </a:rPr>
              <a:t>18.1.2</a:t>
            </a:r>
            <a:r>
              <a:rPr lang="en-US" altLang="en-US" sz="1000" dirty="0">
                <a:latin typeface="+mj-lt"/>
              </a:rPr>
              <a:t>)</a:t>
            </a:r>
          </a:p>
          <a:p>
            <a:pPr lvl="1"/>
            <a:r>
              <a:rPr lang="en-US" altLang="en-US" sz="1000" dirty="0">
                <a:latin typeface="+mj-lt"/>
              </a:rPr>
              <a:t>provided that the conference, expedition, or event is named in the resource being described</a:t>
            </a:r>
          </a:p>
          <a:p>
            <a:pPr lvl="1"/>
            <a:endParaRPr lang="en-US" altLang="en-US" sz="1000" dirty="0">
              <a:latin typeface="+mj-lt"/>
            </a:endParaRPr>
          </a:p>
          <a:p>
            <a:r>
              <a:rPr lang="en-US" altLang="en-US" sz="1000" dirty="0">
                <a:latin typeface="+mj-lt"/>
              </a:rPr>
              <a:t>Other categories:</a:t>
            </a:r>
          </a:p>
          <a:p>
            <a:r>
              <a:rPr lang="en-US" altLang="en-US" sz="1000" dirty="0">
                <a:latin typeface="+mj-lt"/>
              </a:rPr>
              <a:t>Category c works that record hearings conducted by legislative, judicial, governmental, and other corporate bodies</a:t>
            </a:r>
          </a:p>
          <a:p>
            <a:r>
              <a:rPr lang="en-US" altLang="en-US" sz="1000" dirty="0">
                <a:latin typeface="+mj-lt"/>
              </a:rPr>
              <a:t>e) works that result from the collective activity of a performing group as a whole where the responsibility of the group goes beyond that of mere performance, execution, etc.</a:t>
            </a:r>
          </a:p>
          <a:p>
            <a:r>
              <a:rPr lang="en-US" altLang="en-US" sz="1000" dirty="0">
                <a:latin typeface="+mj-lt"/>
              </a:rPr>
              <a:t>f) cartographic works originating with a corporate body other than a body that is merely responsible for their publication or distribution</a:t>
            </a:r>
          </a:p>
          <a:p>
            <a:r>
              <a:rPr lang="en-US" altLang="en-US" sz="1000" dirty="0">
                <a:latin typeface="+mj-lt"/>
              </a:rPr>
              <a:t>g) legal works of the following types</a:t>
            </a:r>
          </a:p>
          <a:p>
            <a:endParaRPr lang="en-US" altLang="en-US" sz="1000" dirty="0">
              <a:latin typeface="+mj-lt"/>
            </a:endParaRP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9</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257300" y="722313"/>
            <a:ext cx="4802188" cy="3600450"/>
          </a:xfrm>
          <a:ln/>
        </p:spPr>
      </p:sp>
      <p:sp>
        <p:nvSpPr>
          <p:cNvPr id="52227" name="Notes Placeholder 2"/>
          <p:cNvSpPr>
            <a:spLocks noGrp="1"/>
          </p:cNvSpPr>
          <p:nvPr>
            <p:ph type="body" idx="1"/>
          </p:nvPr>
        </p:nvSpPr>
        <p:spPr>
          <a:xfrm>
            <a:off x="731520" y="4561226"/>
            <a:ext cx="5852160" cy="4316934"/>
          </a:xfrm>
          <a:noFill/>
        </p:spPr>
        <p:txBody>
          <a:bodyPr lIns="95546" tIns="47773" rIns="95546" bIns="47773"/>
          <a:lstStyle/>
          <a:p>
            <a:endParaRPr lang="en-US" altLang="en-US" dirty="0" smtClean="0">
              <a:latin typeface="+mj-lt"/>
            </a:endParaRPr>
          </a:p>
          <a:p>
            <a:r>
              <a:rPr lang="en-US" altLang="en-US" dirty="0" smtClean="0">
                <a:latin typeface="+mj-lt"/>
              </a:rPr>
              <a:t>Preferred title of a serial work: The title or form of title chosen to identify the work. The preferred title is also the basis for the authorized access point representing that work.</a:t>
            </a:r>
          </a:p>
          <a:p>
            <a:endParaRPr lang="en-US" altLang="en-US" dirty="0" smtClean="0">
              <a:latin typeface="+mj-lt"/>
            </a:endParaRPr>
          </a:p>
          <a:p>
            <a:r>
              <a:rPr lang="en-US" altLang="en-US" dirty="0" smtClean="0">
                <a:latin typeface="+mj-lt"/>
              </a:rPr>
              <a:t>The preferred title is based on the title proper taken from the preferred source </a:t>
            </a:r>
          </a:p>
          <a:p>
            <a:endParaRPr lang="en-US" altLang="en-US" dirty="0" smtClean="0">
              <a:latin typeface="+mj-lt"/>
            </a:endParaRPr>
          </a:p>
          <a:p>
            <a:r>
              <a:rPr lang="en-US" altLang="en-US" dirty="0" smtClean="0">
                <a:latin typeface="+mj-lt"/>
              </a:rPr>
              <a:t>Additions to the preferred title may be made in constructing authorized access points for a serial work to distinguish it from other authorized access points. (see 6.27 LC-PCC PS) We will discuss this in</a:t>
            </a:r>
            <a:r>
              <a:rPr lang="en-US" altLang="en-US" baseline="0" dirty="0" smtClean="0">
                <a:latin typeface="+mj-lt"/>
              </a:rPr>
              <a:t> more detail later in this session. [see slides beginning 6-19]</a:t>
            </a:r>
            <a:endParaRPr lang="en-US" altLang="en-US" dirty="0" smtClean="0">
              <a:latin typeface="+mj-lt"/>
            </a:endParaRPr>
          </a:p>
          <a:p>
            <a:endParaRPr lang="en-US" altLang="en-US" dirty="0" smtClean="0">
              <a:latin typeface="+mj-lt"/>
            </a:endParaRP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10</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a:xfrm>
            <a:off x="1257300" y="722313"/>
            <a:ext cx="4802188" cy="3600450"/>
          </a:xfrm>
          <a:ln/>
        </p:spPr>
      </p:sp>
      <p:sp>
        <p:nvSpPr>
          <p:cNvPr id="56323" name="Rectangle 3"/>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j-lt"/>
              </a:rPr>
              <a:t>As we briefly discussed on earlier, the authorized access point representing a work is simply the preferred title for the work preceded by the authorized access point for the creator responsible for the work.</a:t>
            </a:r>
          </a:p>
          <a:p>
            <a:endParaRPr lang="en-US" altLang="en-US" dirty="0" smtClean="0">
              <a:latin typeface="+mj-lt"/>
            </a:endParaRPr>
          </a:p>
          <a:p>
            <a:r>
              <a:rPr lang="en-US" altLang="en-US" dirty="0" smtClean="0">
                <a:latin typeface="+mj-lt"/>
              </a:rPr>
              <a:t>Please note that relationship designators are not included in the authorized access point for the creator. Only the controlled portion is included. So in this example, the $e author and $e issuing body in the 110 field would not be included in the authorized access point for the creator. Thus, the authorized access point would be United Nations Population Fund. Maternal Health Thematic Fund annual report.</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11</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257300" y="722313"/>
            <a:ext cx="4802188" cy="3600450"/>
          </a:xfrm>
          <a:ln/>
        </p:spPr>
      </p:sp>
      <p:sp>
        <p:nvSpPr>
          <p:cNvPr id="57347"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j-lt"/>
              </a:rPr>
              <a:t>However, for serials, often there is no “creator” responsible for the work, meaning there would be no 1XX name access point present in the MARC record. In these cases, the authorized access point for the work is simply the preferred title of the work.</a:t>
            </a:r>
          </a:p>
          <a:p>
            <a:endParaRPr lang="en-US" altLang="en-US" dirty="0" smtClean="0">
              <a:latin typeface="+mj-lt"/>
            </a:endParaRPr>
          </a:p>
          <a:p>
            <a:r>
              <a:rPr lang="en-US" altLang="en-US" dirty="0" smtClean="0">
                <a:latin typeface="+mj-lt"/>
              </a:rPr>
              <a:t>And remember, the preferred title of the work only includes subfields a, n, and p, so in the first example, the preferred title is simply “Region.”</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12</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4145280" y="0"/>
            <a:ext cx="3169920" cy="48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665" tIns="47332" rIns="94665" bIns="47332" anchor="ct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endParaRPr lang="en-US" altLang="en-US" sz="1900" dirty="0"/>
          </a:p>
        </p:txBody>
      </p:sp>
      <p:sp>
        <p:nvSpPr>
          <p:cNvPr id="55299" name="Rectangle 3"/>
          <p:cNvSpPr>
            <a:spLocks noChangeArrowheads="1"/>
          </p:cNvSpPr>
          <p:nvPr/>
        </p:nvSpPr>
        <p:spPr bwMode="auto">
          <a:xfrm>
            <a:off x="0" y="9120813"/>
            <a:ext cx="3169920" cy="48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665" tIns="47332" rIns="94665" bIns="47332" anchor="ct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endParaRPr lang="en-US" altLang="en-US" sz="1900" dirty="0"/>
          </a:p>
        </p:txBody>
      </p:sp>
      <p:sp>
        <p:nvSpPr>
          <p:cNvPr id="55300" name="Rectangle 4"/>
          <p:cNvSpPr>
            <a:spLocks noChangeArrowheads="1"/>
          </p:cNvSpPr>
          <p:nvPr/>
        </p:nvSpPr>
        <p:spPr bwMode="auto">
          <a:xfrm>
            <a:off x="0" y="0"/>
            <a:ext cx="3169920" cy="48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665" tIns="47332" rIns="94665" bIns="47332" anchor="ct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endParaRPr lang="en-US" altLang="en-US" sz="1900" dirty="0"/>
          </a:p>
        </p:txBody>
      </p:sp>
      <p:sp>
        <p:nvSpPr>
          <p:cNvPr id="55301" name="Rectangle 5"/>
          <p:cNvSpPr>
            <a:spLocks noGrp="1" noRot="1" noChangeAspect="1" noChangeArrowheads="1" noTextEdit="1"/>
          </p:cNvSpPr>
          <p:nvPr>
            <p:ph type="sldImg"/>
          </p:nvPr>
        </p:nvSpPr>
        <p:spPr>
          <a:ln cap="flat"/>
        </p:spPr>
      </p:sp>
      <p:sp>
        <p:nvSpPr>
          <p:cNvPr id="55302" name="Rectangle 6"/>
          <p:cNvSpPr>
            <a:spLocks noGrp="1" noChangeArrowheads="1"/>
          </p:cNvSpPr>
          <p:nvPr>
            <p:ph type="body" idx="1"/>
          </p:nvPr>
        </p:nvSpPr>
        <p:spPr>
          <a:noFill/>
        </p:spPr>
        <p:txBody>
          <a:bodyPr/>
          <a:lstStyle/>
          <a:p>
            <a:r>
              <a:rPr lang="en-US" altLang="en-US" sz="900" dirty="0"/>
              <a:t>Personal authorship is rare for serials and is used only when the publication is so closely identified with one person that it is doubtful it would continue without them.</a:t>
            </a:r>
          </a:p>
          <a:p>
            <a:r>
              <a:rPr lang="en-US" altLang="en-US" sz="900" dirty="0"/>
              <a:t>Text of RDA 19.2.1.1.3</a:t>
            </a:r>
          </a:p>
          <a:p>
            <a:endParaRPr lang="en-US" altLang="en-US" sz="1000" dirty="0">
              <a:latin typeface="+mj-lt"/>
            </a:endParaRPr>
          </a:p>
          <a:p>
            <a:r>
              <a:rPr lang="en-US" altLang="en-US" sz="900" dirty="0"/>
              <a:t>A person or family is considered to be the creator of a serial if it is responsible for the serial as a whole, not an individual issue or a few issues. Indications that a person or family may be considered responsible for the serial as a whole include the following:</a:t>
            </a:r>
          </a:p>
          <a:p>
            <a:r>
              <a:rPr lang="en-US" altLang="en-US" sz="900" dirty="0"/>
              <a:t>a) the name or part of the name of the person is in the title proper</a:t>
            </a:r>
          </a:p>
          <a:p>
            <a:r>
              <a:rPr lang="en-US" altLang="en-US" sz="900" dirty="0"/>
              <a:t>b) the person or family is the publisher of the serial</a:t>
            </a:r>
          </a:p>
          <a:p>
            <a:r>
              <a:rPr lang="en-US" altLang="en-US" sz="900" dirty="0"/>
              <a:t>c) content consists of personal opinions, etc.</a:t>
            </a:r>
          </a:p>
          <a:p>
            <a:r>
              <a:rPr lang="en-US" altLang="en-US" sz="900" dirty="0"/>
              <a:t>d) lack of another person, another family, or a corporate body involved with the serial.</a:t>
            </a:r>
          </a:p>
          <a:p>
            <a:endParaRPr lang="en-US" altLang="en-US" sz="900" dirty="0"/>
          </a:p>
          <a:p>
            <a:r>
              <a:rPr lang="en-US" altLang="en-US" sz="900" dirty="0"/>
              <a:t>EXAMPLES: </a:t>
            </a:r>
          </a:p>
          <a:p>
            <a:r>
              <a:rPr lang="en-US" altLang="en-US" sz="900" dirty="0"/>
              <a:t>Stone, I. F. (Isidor Feinstein), 1907-1989   [Authorized access point representing the creator for: I.F. Stone’s weekly. Stone was also the publisher]</a:t>
            </a:r>
          </a:p>
          <a:p>
            <a:r>
              <a:rPr lang="en-US" altLang="en-US" sz="900" dirty="0"/>
              <a:t>Bolles, Richard Nelson [Authorized access point representing the creator for: What color is your parachute? An annual publication of Bolles' career advice]</a:t>
            </a:r>
          </a:p>
          <a:p>
            <a:r>
              <a:rPr lang="en-US" altLang="en-US" sz="900" dirty="0"/>
              <a:t>Lehrer, Jonah  [Authorized access point representing the creator for: Frontal cortex. A blog]</a:t>
            </a:r>
          </a:p>
          <a:p>
            <a:r>
              <a:rPr lang="en-US" altLang="en-US" sz="900" dirty="0"/>
              <a:t> </a:t>
            </a:r>
          </a:p>
          <a:p>
            <a:r>
              <a:rPr lang="en-US" altLang="en-US" sz="900" dirty="0"/>
              <a:t>If different issues of the serial are likely to be created by different persons or families, do not consider a person or family to be the creator.</a:t>
            </a:r>
          </a:p>
          <a:p>
            <a:endParaRPr lang="en-US" altLang="en-US" sz="900" dirty="0"/>
          </a:p>
          <a:p>
            <a:r>
              <a:rPr lang="en-US" altLang="en-US" sz="900" dirty="0"/>
              <a:t>If it is likely that the serial would continue without that person’s or family’s responsibility for the serial, do not consider the person or family to be the creator. In case of doubt, do not consider the person or family to be the creator.</a:t>
            </a:r>
          </a:p>
          <a:p>
            <a:endParaRPr lang="en-US" altLang="en-US" sz="900" dirty="0"/>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13</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257300" y="722313"/>
            <a:ext cx="4802188" cy="3600450"/>
          </a:xfrm>
          <a:ln/>
        </p:spPr>
      </p:sp>
      <p:sp>
        <p:nvSpPr>
          <p:cNvPr id="59395" name="Notes Placeholder 2"/>
          <p:cNvSpPr>
            <a:spLocks noGrp="1"/>
          </p:cNvSpPr>
          <p:nvPr>
            <p:ph type="body" idx="1"/>
          </p:nvPr>
        </p:nvSpPr>
        <p:spPr>
          <a:xfrm>
            <a:off x="731520" y="4561226"/>
            <a:ext cx="5852160" cy="4316934"/>
          </a:xfrm>
          <a:noFill/>
        </p:spPr>
        <p:txBody>
          <a:bodyPr lIns="95546" tIns="47773" rIns="95546" bIns="47773"/>
          <a:lstStyle/>
          <a:p>
            <a:pPr>
              <a:spcBef>
                <a:spcPct val="0"/>
              </a:spcBef>
            </a:pPr>
            <a:r>
              <a:rPr lang="en-US" altLang="en-US" smtClean="0"/>
              <a:t>Let’s try a quick exercise to determine the authorized access point for a particular work. In this example, the preferred source of information states that the title of this serial is Annual Report and that it was created by the Mohamed bin Zayed Species Conservation Fund.</a:t>
            </a:r>
          </a:p>
          <a:p>
            <a:pPr>
              <a:spcBef>
                <a:spcPct val="0"/>
              </a:spcBef>
            </a:pPr>
            <a:endParaRPr lang="en-US" altLang="en-US" smtClean="0"/>
          </a:p>
          <a:p>
            <a:pPr>
              <a:spcBef>
                <a:spcPct val="0"/>
              </a:spcBef>
            </a:pPr>
            <a:r>
              <a:rPr lang="en-US" altLang="en-US" smtClean="0"/>
              <a:t>What would the authorized access point be for this work and how would we determine it?</a:t>
            </a:r>
          </a:p>
          <a:p>
            <a:pPr>
              <a:spcBef>
                <a:spcPct val="0"/>
              </a:spcBef>
            </a:pPr>
            <a:endParaRPr lang="en-US" altLang="en-US" smtClean="0"/>
          </a:p>
          <a:p>
            <a:pPr>
              <a:spcBef>
                <a:spcPct val="0"/>
              </a:spcBef>
            </a:pPr>
            <a:r>
              <a:rPr lang="en-US" altLang="en-US" smtClean="0"/>
              <a:t>Hint: the resource describes the internal policies and finances of the corporate body. </a:t>
            </a:r>
          </a:p>
          <a:p>
            <a:pPr>
              <a:spcBef>
                <a:spcPct val="0"/>
              </a:spcBef>
            </a:pPr>
            <a:endParaRPr lang="en-US" altLang="en-US" smtClean="0"/>
          </a:p>
          <a:p>
            <a:pPr>
              <a:spcBef>
                <a:spcPct val="0"/>
              </a:spcBef>
            </a:pPr>
            <a:r>
              <a:rPr lang="en-US" altLang="en-US" smtClean="0"/>
              <a:t>Also, assume no conflict.                        </a:t>
            </a:r>
          </a:p>
        </p:txBody>
      </p:sp>
      <p:sp>
        <p:nvSpPr>
          <p:cNvPr id="59396" name="Footer Placeholder 1"/>
          <p:cNvSpPr>
            <a:spLocks noGrp="1"/>
          </p:cNvSpPr>
          <p:nvPr>
            <p:ph type="ftr" sz="quarter" idx="4"/>
          </p:nvPr>
        </p:nvSpPr>
        <p:spPr>
          <a:noFill/>
        </p:spPr>
        <p:txBody>
          <a:bodyPr/>
          <a:lstStyle>
            <a:lvl1pPr defTabSz="965780" eaLnBrk="0" hangingPunct="0">
              <a:spcBef>
                <a:spcPct val="30000"/>
              </a:spcBef>
              <a:defRPr sz="1300">
                <a:solidFill>
                  <a:schemeClr val="tx1"/>
                </a:solidFill>
                <a:latin typeface="Arial" charset="0"/>
                <a:cs typeface="Arial" charset="0"/>
              </a:defRPr>
            </a:lvl1pPr>
            <a:lvl2pPr marL="777943" indent="-299209" defTabSz="965780" eaLnBrk="0" hangingPunct="0">
              <a:spcBef>
                <a:spcPct val="30000"/>
              </a:spcBef>
              <a:defRPr sz="1300">
                <a:solidFill>
                  <a:schemeClr val="tx1"/>
                </a:solidFill>
                <a:latin typeface="Arial" charset="0"/>
                <a:cs typeface="Arial" charset="0"/>
              </a:defRPr>
            </a:lvl2pPr>
            <a:lvl3pPr marL="1196835" indent="-239367" defTabSz="965780" eaLnBrk="0" hangingPunct="0">
              <a:spcBef>
                <a:spcPct val="30000"/>
              </a:spcBef>
              <a:defRPr sz="1300">
                <a:solidFill>
                  <a:schemeClr val="tx1"/>
                </a:solidFill>
                <a:latin typeface="Arial" charset="0"/>
                <a:cs typeface="Arial" charset="0"/>
              </a:defRPr>
            </a:lvl3pPr>
            <a:lvl4pPr marL="1675569" indent="-239367" defTabSz="965780" eaLnBrk="0" hangingPunct="0">
              <a:spcBef>
                <a:spcPct val="30000"/>
              </a:spcBef>
              <a:defRPr sz="1300">
                <a:solidFill>
                  <a:schemeClr val="tx1"/>
                </a:solidFill>
                <a:latin typeface="Arial" charset="0"/>
                <a:cs typeface="Arial" charset="0"/>
              </a:defRPr>
            </a:lvl4pPr>
            <a:lvl5pPr marL="2154304" indent="-239367" defTabSz="965780" eaLnBrk="0" hangingPunct="0">
              <a:spcBef>
                <a:spcPct val="30000"/>
              </a:spcBef>
              <a:defRPr sz="1300">
                <a:solidFill>
                  <a:schemeClr val="tx1"/>
                </a:solidFill>
                <a:latin typeface="Arial" charset="0"/>
                <a:cs typeface="Arial" charset="0"/>
              </a:defRPr>
            </a:lvl5pPr>
            <a:lvl6pPr marL="2633038" indent="-239367" defTabSz="965780" eaLnBrk="0" fontAlgn="base" hangingPunct="0">
              <a:spcBef>
                <a:spcPct val="30000"/>
              </a:spcBef>
              <a:spcAft>
                <a:spcPct val="0"/>
              </a:spcAft>
              <a:defRPr sz="1300">
                <a:solidFill>
                  <a:schemeClr val="tx1"/>
                </a:solidFill>
                <a:latin typeface="Arial" charset="0"/>
                <a:cs typeface="Arial" charset="0"/>
              </a:defRPr>
            </a:lvl6pPr>
            <a:lvl7pPr marL="3111772" indent="-239367" defTabSz="965780" eaLnBrk="0" fontAlgn="base" hangingPunct="0">
              <a:spcBef>
                <a:spcPct val="30000"/>
              </a:spcBef>
              <a:spcAft>
                <a:spcPct val="0"/>
              </a:spcAft>
              <a:defRPr sz="1300">
                <a:solidFill>
                  <a:schemeClr val="tx1"/>
                </a:solidFill>
                <a:latin typeface="Arial" charset="0"/>
                <a:cs typeface="Arial" charset="0"/>
              </a:defRPr>
            </a:lvl7pPr>
            <a:lvl8pPr marL="3590506" indent="-239367" defTabSz="965780" eaLnBrk="0" fontAlgn="base" hangingPunct="0">
              <a:spcBef>
                <a:spcPct val="30000"/>
              </a:spcBef>
              <a:spcAft>
                <a:spcPct val="0"/>
              </a:spcAft>
              <a:defRPr sz="1300">
                <a:solidFill>
                  <a:schemeClr val="tx1"/>
                </a:solidFill>
                <a:latin typeface="Arial" charset="0"/>
                <a:cs typeface="Arial" charset="0"/>
              </a:defRPr>
            </a:lvl8pPr>
            <a:lvl9pPr marL="4069240" indent="-239367" defTabSz="965780" eaLnBrk="0" fontAlgn="base" hangingPunct="0">
              <a:spcBef>
                <a:spcPct val="30000"/>
              </a:spcBef>
              <a:spcAft>
                <a:spcPct val="0"/>
              </a:spcAft>
              <a:defRPr sz="1300">
                <a:solidFill>
                  <a:schemeClr val="tx1"/>
                </a:solidFill>
                <a:latin typeface="Arial" charset="0"/>
                <a:cs typeface="Arial" charset="0"/>
              </a:defRPr>
            </a:lvl9pPr>
          </a:lstStyle>
          <a:p>
            <a:pPr eaLnBrk="1" hangingPunct="1">
              <a:spcBef>
                <a:spcPct val="0"/>
              </a:spcBef>
            </a:pPr>
            <a:r>
              <a:rPr lang="en-US" altLang="en-US" smtClean="0"/>
              <a:t>SCCTP Basic Serials Cataloging Workshop</a:t>
            </a:r>
          </a:p>
        </p:txBody>
      </p:sp>
      <p:sp>
        <p:nvSpPr>
          <p:cNvPr id="59397" name="Slide Number Placeholder 2"/>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Arial" charset="0"/>
                <a:cs typeface="Arial" charset="0"/>
              </a:defRPr>
            </a:lvl1pPr>
            <a:lvl2pPr marL="777943" indent="-299209" eaLnBrk="0" hangingPunct="0">
              <a:spcBef>
                <a:spcPct val="30000"/>
              </a:spcBef>
              <a:defRPr sz="1300">
                <a:solidFill>
                  <a:schemeClr val="tx1"/>
                </a:solidFill>
                <a:latin typeface="Arial" charset="0"/>
                <a:cs typeface="Arial" charset="0"/>
              </a:defRPr>
            </a:lvl2pPr>
            <a:lvl3pPr marL="1196835" indent="-239367" eaLnBrk="0" hangingPunct="0">
              <a:spcBef>
                <a:spcPct val="30000"/>
              </a:spcBef>
              <a:defRPr sz="1300">
                <a:solidFill>
                  <a:schemeClr val="tx1"/>
                </a:solidFill>
                <a:latin typeface="Arial" charset="0"/>
                <a:cs typeface="Arial" charset="0"/>
              </a:defRPr>
            </a:lvl3pPr>
            <a:lvl4pPr marL="1675569" indent="-239367" eaLnBrk="0" hangingPunct="0">
              <a:spcBef>
                <a:spcPct val="30000"/>
              </a:spcBef>
              <a:defRPr sz="1300">
                <a:solidFill>
                  <a:schemeClr val="tx1"/>
                </a:solidFill>
                <a:latin typeface="Arial" charset="0"/>
                <a:cs typeface="Arial" charset="0"/>
              </a:defRPr>
            </a:lvl4pPr>
            <a:lvl5pPr marL="2154304" indent="-239367" eaLnBrk="0" hangingPunct="0">
              <a:spcBef>
                <a:spcPct val="30000"/>
              </a:spcBef>
              <a:defRPr sz="1300">
                <a:solidFill>
                  <a:schemeClr val="tx1"/>
                </a:solidFill>
                <a:latin typeface="Arial" charset="0"/>
                <a:cs typeface="Arial" charset="0"/>
              </a:defRPr>
            </a:lvl5pPr>
            <a:lvl6pPr marL="2633038" indent="-239367" eaLnBrk="0" fontAlgn="base" hangingPunct="0">
              <a:spcBef>
                <a:spcPct val="30000"/>
              </a:spcBef>
              <a:spcAft>
                <a:spcPct val="0"/>
              </a:spcAft>
              <a:defRPr sz="1300">
                <a:solidFill>
                  <a:schemeClr val="tx1"/>
                </a:solidFill>
                <a:latin typeface="Arial" charset="0"/>
                <a:cs typeface="Arial" charset="0"/>
              </a:defRPr>
            </a:lvl6pPr>
            <a:lvl7pPr marL="3111772" indent="-239367" eaLnBrk="0" fontAlgn="base" hangingPunct="0">
              <a:spcBef>
                <a:spcPct val="30000"/>
              </a:spcBef>
              <a:spcAft>
                <a:spcPct val="0"/>
              </a:spcAft>
              <a:defRPr sz="1300">
                <a:solidFill>
                  <a:schemeClr val="tx1"/>
                </a:solidFill>
                <a:latin typeface="Arial" charset="0"/>
                <a:cs typeface="Arial" charset="0"/>
              </a:defRPr>
            </a:lvl7pPr>
            <a:lvl8pPr marL="3590506" indent="-239367" eaLnBrk="0" fontAlgn="base" hangingPunct="0">
              <a:spcBef>
                <a:spcPct val="30000"/>
              </a:spcBef>
              <a:spcAft>
                <a:spcPct val="0"/>
              </a:spcAft>
              <a:defRPr sz="1300">
                <a:solidFill>
                  <a:schemeClr val="tx1"/>
                </a:solidFill>
                <a:latin typeface="Arial" charset="0"/>
                <a:cs typeface="Arial" charset="0"/>
              </a:defRPr>
            </a:lvl8pPr>
            <a:lvl9pPr marL="4069240" indent="-239367" eaLnBrk="0" fontAlgn="base" hangingPunct="0">
              <a:spcBef>
                <a:spcPct val="30000"/>
              </a:spcBef>
              <a:spcAft>
                <a:spcPct val="0"/>
              </a:spcAft>
              <a:defRPr sz="1300">
                <a:solidFill>
                  <a:schemeClr val="tx1"/>
                </a:solidFill>
                <a:latin typeface="Arial" charset="0"/>
                <a:cs typeface="Arial" charset="0"/>
              </a:defRPr>
            </a:lvl9pPr>
          </a:lstStyle>
          <a:p>
            <a:pPr eaLnBrk="1" hangingPunct="1">
              <a:spcBef>
                <a:spcPct val="0"/>
              </a:spcBef>
            </a:pPr>
            <a:r>
              <a:rPr lang="en-US" altLang="en-US"/>
              <a:t>6-</a:t>
            </a:r>
            <a:fld id="{3089C4E3-FFE2-4B04-9103-141525ECD9F3}" type="slidenum">
              <a:rPr lang="en-US" altLang="en-US"/>
              <a:pPr eaLnBrk="1" hangingPunct="1">
                <a:spcBef>
                  <a:spcPct val="0"/>
                </a:spcBef>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a:t>
            </a:r>
            <a:r>
              <a:rPr lang="en-US" baseline="0" dirty="0" smtClean="0"/>
              <a:t>the information we have, we can assume that this resource would fall under Category A as seen in RDA 19.2.1.1.1, so it will have a creator in the 110 field. </a:t>
            </a:r>
          </a:p>
          <a:p>
            <a:endParaRPr lang="en-US" baseline="0" dirty="0" smtClean="0"/>
          </a:p>
          <a:p>
            <a:r>
              <a:rPr lang="en-US" baseline="0" dirty="0" smtClean="0"/>
              <a:t>For</a:t>
            </a:r>
            <a:endParaRPr lang="en-US" dirty="0"/>
          </a:p>
        </p:txBody>
      </p:sp>
      <p:sp>
        <p:nvSpPr>
          <p:cNvPr id="4" name="Header Placeholder 3"/>
          <p:cNvSpPr>
            <a:spLocks noGrp="1"/>
          </p:cNvSpPr>
          <p:nvPr>
            <p:ph type="hdr" sz="quarter" idx="10"/>
          </p:nvPr>
        </p:nvSpPr>
        <p:spPr/>
        <p:txBody>
          <a:bodyPr/>
          <a:lstStyle/>
          <a:p>
            <a:r>
              <a:rPr lang="en-US" altLang="en-US" smtClean="0"/>
              <a:t>SCCTP Basic Serial Cataloging Workshop</a:t>
            </a:r>
            <a:endParaRPr lang="en-US" altLang="en-US" dirty="0"/>
          </a:p>
        </p:txBody>
      </p:sp>
      <p:sp>
        <p:nvSpPr>
          <p:cNvPr id="5" name="Date Placeholder 4"/>
          <p:cNvSpPr>
            <a:spLocks noGrp="1"/>
          </p:cNvSpPr>
          <p:nvPr>
            <p:ph type="dt" idx="11"/>
          </p:nvPr>
        </p:nvSpPr>
        <p:spPr/>
        <p:txBody>
          <a:bodyPr/>
          <a:lstStyle/>
          <a:p>
            <a:r>
              <a:rPr lang="en-US" altLang="en-US" smtClean="0"/>
              <a:t>6: Identifying Works and Expression</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May 2014</a:t>
            </a:r>
            <a:endParaRPr lang="en-US" altLang="en-US" dirty="0"/>
          </a:p>
        </p:txBody>
      </p:sp>
      <p:sp>
        <p:nvSpPr>
          <p:cNvPr id="7" name="Slide Number Placeholder 6"/>
          <p:cNvSpPr>
            <a:spLocks noGrp="1"/>
          </p:cNvSpPr>
          <p:nvPr>
            <p:ph type="sldNum" sz="quarter" idx="13"/>
          </p:nvPr>
        </p:nvSpPr>
        <p:spPr/>
        <p:txBody>
          <a:bodyPr/>
          <a:lstStyle/>
          <a:p>
            <a:r>
              <a:rPr lang="en-US" altLang="en-US" sz="800" smtClean="0">
                <a:latin typeface="+mj-lt"/>
              </a:rPr>
              <a:t>Page </a:t>
            </a:r>
            <a:fld id="{97E90C82-E8DF-4A54-BE33-9F2DFE6CAFD6}" type="slidenum">
              <a:rPr lang="en-US" altLang="en-US" sz="800" smtClean="0">
                <a:latin typeface="+mn-lt"/>
              </a:rPr>
              <a:pPr/>
              <a:t>15</a:t>
            </a:fld>
            <a:endParaRPr lang="en-US" altLang="en-US" sz="800" dirty="0">
              <a:latin typeface="+mn-lt"/>
            </a:endParaRPr>
          </a:p>
        </p:txBody>
      </p:sp>
    </p:spTree>
    <p:extLst>
      <p:ext uri="{BB962C8B-B14F-4D97-AF65-F5344CB8AC3E}">
        <p14:creationId xmlns:p14="http://schemas.microsoft.com/office/powerpoint/2010/main" val="729706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ltLang="en-US" smtClean="0"/>
              <a:t>SCCTP Basic Serial Cataloging Workshop</a:t>
            </a:r>
            <a:endParaRPr lang="en-US" altLang="en-US" dirty="0"/>
          </a:p>
        </p:txBody>
      </p:sp>
      <p:sp>
        <p:nvSpPr>
          <p:cNvPr id="5" name="Date Placeholder 4"/>
          <p:cNvSpPr>
            <a:spLocks noGrp="1"/>
          </p:cNvSpPr>
          <p:nvPr>
            <p:ph type="dt" idx="11"/>
          </p:nvPr>
        </p:nvSpPr>
        <p:spPr/>
        <p:txBody>
          <a:bodyPr/>
          <a:lstStyle/>
          <a:p>
            <a:r>
              <a:rPr lang="en-US" altLang="en-US" smtClean="0"/>
              <a:t>6: Identifying Works and Expression</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May 2014</a:t>
            </a:r>
            <a:endParaRPr lang="en-US" altLang="en-US" dirty="0"/>
          </a:p>
        </p:txBody>
      </p:sp>
      <p:sp>
        <p:nvSpPr>
          <p:cNvPr id="7" name="Slide Number Placeholder 6"/>
          <p:cNvSpPr>
            <a:spLocks noGrp="1"/>
          </p:cNvSpPr>
          <p:nvPr>
            <p:ph type="sldNum" sz="quarter" idx="13"/>
          </p:nvPr>
        </p:nvSpPr>
        <p:spPr/>
        <p:txBody>
          <a:bodyPr/>
          <a:lstStyle/>
          <a:p>
            <a:r>
              <a:rPr lang="en-US" altLang="en-US" sz="800" smtClean="0">
                <a:latin typeface="+mj-lt"/>
              </a:rPr>
              <a:t>Page </a:t>
            </a:r>
            <a:fld id="{97E90C82-E8DF-4A54-BE33-9F2DFE6CAFD6}" type="slidenum">
              <a:rPr lang="en-US" altLang="en-US" sz="800" smtClean="0">
                <a:latin typeface="+mn-lt"/>
              </a:rPr>
              <a:pPr/>
              <a:t>16</a:t>
            </a:fld>
            <a:endParaRPr lang="en-US" altLang="en-US" sz="800" dirty="0">
              <a:latin typeface="+mn-lt"/>
            </a:endParaRPr>
          </a:p>
        </p:txBody>
      </p:sp>
    </p:spTree>
    <p:extLst>
      <p:ext uri="{BB962C8B-B14F-4D97-AF65-F5344CB8AC3E}">
        <p14:creationId xmlns:p14="http://schemas.microsoft.com/office/powerpoint/2010/main" val="729706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case, there is no creator; so the</a:t>
            </a:r>
            <a:r>
              <a:rPr lang="en-US" baseline="0" dirty="0" smtClean="0"/>
              <a:t> work authorized access point is based on the preferred title.</a:t>
            </a:r>
            <a:endParaRPr lang="en-US" dirty="0"/>
          </a:p>
        </p:txBody>
      </p:sp>
      <p:sp>
        <p:nvSpPr>
          <p:cNvPr id="4" name="Header Placeholder 3"/>
          <p:cNvSpPr>
            <a:spLocks noGrp="1"/>
          </p:cNvSpPr>
          <p:nvPr>
            <p:ph type="hdr" sz="quarter" idx="10"/>
          </p:nvPr>
        </p:nvSpPr>
        <p:spPr/>
        <p:txBody>
          <a:bodyPr/>
          <a:lstStyle/>
          <a:p>
            <a:r>
              <a:rPr lang="en-US" altLang="en-US" smtClean="0"/>
              <a:t>SCCTP Basic Serial Cataloging Workshop</a:t>
            </a:r>
            <a:endParaRPr lang="en-US" altLang="en-US" dirty="0"/>
          </a:p>
        </p:txBody>
      </p:sp>
      <p:sp>
        <p:nvSpPr>
          <p:cNvPr id="5" name="Date Placeholder 4"/>
          <p:cNvSpPr>
            <a:spLocks noGrp="1"/>
          </p:cNvSpPr>
          <p:nvPr>
            <p:ph type="dt" idx="11"/>
          </p:nvPr>
        </p:nvSpPr>
        <p:spPr/>
        <p:txBody>
          <a:bodyPr/>
          <a:lstStyle/>
          <a:p>
            <a:r>
              <a:rPr lang="en-US" altLang="en-US" smtClean="0"/>
              <a:t>6: Identifying Works and Expression</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May 2014</a:t>
            </a:r>
            <a:endParaRPr lang="en-US" altLang="en-US" dirty="0"/>
          </a:p>
        </p:txBody>
      </p:sp>
      <p:sp>
        <p:nvSpPr>
          <p:cNvPr id="7" name="Slide Number Placeholder 6"/>
          <p:cNvSpPr>
            <a:spLocks noGrp="1"/>
          </p:cNvSpPr>
          <p:nvPr>
            <p:ph type="sldNum" sz="quarter" idx="13"/>
          </p:nvPr>
        </p:nvSpPr>
        <p:spPr/>
        <p:txBody>
          <a:bodyPr/>
          <a:lstStyle/>
          <a:p>
            <a:r>
              <a:rPr lang="en-US" altLang="en-US" sz="800" smtClean="0">
                <a:latin typeface="+mj-lt"/>
              </a:rPr>
              <a:t>Page </a:t>
            </a:r>
            <a:fld id="{97E90C82-E8DF-4A54-BE33-9F2DFE6CAFD6}" type="slidenum">
              <a:rPr lang="en-US" altLang="en-US" sz="800" smtClean="0">
                <a:latin typeface="+mn-lt"/>
              </a:rPr>
              <a:pPr/>
              <a:t>17</a:t>
            </a:fld>
            <a:endParaRPr lang="en-US" altLang="en-US" sz="800" dirty="0">
              <a:latin typeface="+mn-lt"/>
            </a:endParaRPr>
          </a:p>
        </p:txBody>
      </p:sp>
    </p:spTree>
    <p:extLst>
      <p:ext uri="{BB962C8B-B14F-4D97-AF65-F5344CB8AC3E}">
        <p14:creationId xmlns:p14="http://schemas.microsoft.com/office/powerpoint/2010/main" val="1288938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1257300" y="722313"/>
            <a:ext cx="4802188" cy="3600450"/>
          </a:xfrm>
          <a:ln/>
        </p:spPr>
      </p:sp>
      <p:sp>
        <p:nvSpPr>
          <p:cNvPr id="58371"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Unfortunately, it is possible that the authorized access point for a work may be in conflict with a different work. Consult LC-PCC PS 6.27.1.9 for instructions on when and how to modify an access point for a work.</a:t>
            </a:r>
          </a:p>
          <a:p>
            <a:endParaRPr lang="en-US" altLang="en-US" dirty="0" smtClean="0">
              <a:latin typeface="+mn-lt"/>
            </a:endParaRPr>
          </a:p>
          <a:p>
            <a:r>
              <a:rPr lang="en-US" altLang="en-US" dirty="0" smtClean="0">
                <a:latin typeface="+mn-lt"/>
              </a:rPr>
              <a:t>One difference to note between previous and current CONSER practice is that we must check for conflicts in all types of resources, not just serials. </a:t>
            </a:r>
          </a:p>
          <a:p>
            <a:endParaRPr lang="en-US" altLang="en-US" dirty="0" smtClean="0">
              <a:latin typeface="+mn-lt"/>
            </a:endParaRPr>
          </a:p>
          <a:p>
            <a:r>
              <a:rPr lang="en-US" altLang="en-US" dirty="0" smtClean="0">
                <a:latin typeface="+mn-lt"/>
              </a:rPr>
              <a:t>Additions to the authorized access point of a work are required when it is exactly the same as the authorized access point of a different work. Use cataloger’s judgment when authorized access points are “similar.” </a:t>
            </a:r>
          </a:p>
          <a:p>
            <a:endParaRPr lang="en-US" altLang="en-US" dirty="0" smtClean="0">
              <a:latin typeface="+mn-lt"/>
            </a:endParaRPr>
          </a:p>
          <a:p>
            <a:r>
              <a:rPr lang="en-US" altLang="en-US" dirty="0" smtClean="0">
                <a:latin typeface="+mn-lt"/>
              </a:rPr>
              <a:t> </a:t>
            </a:r>
          </a:p>
          <a:p>
            <a:endParaRPr lang="en-US" altLang="en-US" dirty="0" smtClean="0">
              <a:latin typeface="+mn-lt"/>
            </a:endParaRP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18</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257300" y="722313"/>
            <a:ext cx="4802188" cy="3600450"/>
          </a:xfrm>
          <a:ln/>
        </p:spPr>
      </p:sp>
      <p:sp>
        <p:nvSpPr>
          <p:cNvPr id="59395"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j-lt"/>
              </a:rPr>
              <a:t>In this scenario, the authorized access points for each work are the same, so an addition would be required for the authorized access point of the incoming work.</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19</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257300" y="722313"/>
            <a:ext cx="4802188" cy="3600450"/>
          </a:xfrm>
          <a:ln/>
        </p:spPr>
      </p:sp>
      <p:sp>
        <p:nvSpPr>
          <p:cNvPr id="60419"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In this completely made up scenario, it would be cataloger’s judgment whether or not to include an addition to the authorized access point of the incoming work.</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20</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xfrm>
            <a:off x="1257300" y="722313"/>
            <a:ext cx="4802188" cy="3600450"/>
          </a:xfrm>
          <a:ln/>
        </p:spPr>
      </p:sp>
      <p:sp>
        <p:nvSpPr>
          <p:cNvPr id="61443"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There is no prescriptive list of terms that can be used as qualifiers for authorized access points, though common qualifiers include corporate body, date of publication, descriptive data elements, and the place of publication. This example shows the place of publication as the qualifier. Note that if you use the place of publication as a qualifier, you should use the form of the place as found in the NACO file.</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21</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1257300" y="722313"/>
            <a:ext cx="4802188" cy="3600450"/>
          </a:xfrm>
          <a:ln/>
        </p:spPr>
      </p:sp>
      <p:sp>
        <p:nvSpPr>
          <p:cNvPr id="62467"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Here is an example of publication date used as a qualifier</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22</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257300" y="722313"/>
            <a:ext cx="4802188" cy="3600450"/>
          </a:xfrm>
          <a:ln/>
        </p:spPr>
      </p:sp>
      <p:sp>
        <p:nvSpPr>
          <p:cNvPr id="64515"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Note: The use of date as a qualifier is often used when a serial has changed title, then changed back.</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23</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ltLang="en-US" smtClean="0"/>
              <a:t>SCCTP Basic Serial Cataloging Workshop</a:t>
            </a:r>
            <a:endParaRPr lang="en-US" altLang="en-US" dirty="0"/>
          </a:p>
        </p:txBody>
      </p:sp>
      <p:sp>
        <p:nvSpPr>
          <p:cNvPr id="5" name="Date Placeholder 4"/>
          <p:cNvSpPr>
            <a:spLocks noGrp="1"/>
          </p:cNvSpPr>
          <p:nvPr>
            <p:ph type="dt" idx="11"/>
          </p:nvPr>
        </p:nvSpPr>
        <p:spPr/>
        <p:txBody>
          <a:bodyPr/>
          <a:lstStyle/>
          <a:p>
            <a:r>
              <a:rPr lang="en-US" altLang="en-US" smtClean="0"/>
              <a:t>6: Identifying Works and Expression</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May 2014</a:t>
            </a:r>
            <a:endParaRPr lang="en-US" altLang="en-US" dirty="0"/>
          </a:p>
        </p:txBody>
      </p:sp>
      <p:sp>
        <p:nvSpPr>
          <p:cNvPr id="7" name="Slide Number Placeholder 6"/>
          <p:cNvSpPr>
            <a:spLocks noGrp="1"/>
          </p:cNvSpPr>
          <p:nvPr>
            <p:ph type="sldNum" sz="quarter" idx="13"/>
          </p:nvPr>
        </p:nvSpPr>
        <p:spPr/>
        <p:txBody>
          <a:bodyPr/>
          <a:lstStyle/>
          <a:p>
            <a:r>
              <a:rPr lang="en-US" altLang="en-US" sz="800" smtClean="0">
                <a:latin typeface="+mj-lt"/>
              </a:rPr>
              <a:t>Page </a:t>
            </a:r>
            <a:fld id="{97E90C82-E8DF-4A54-BE33-9F2DFE6CAFD6}" type="slidenum">
              <a:rPr lang="en-US" altLang="en-US" sz="800" smtClean="0">
                <a:latin typeface="+mn-lt"/>
              </a:rPr>
              <a:pPr/>
              <a:t>24</a:t>
            </a:fld>
            <a:endParaRPr lang="en-US" altLang="en-US" sz="800" dirty="0">
              <a:latin typeface="+mn-lt"/>
            </a:endParaRPr>
          </a:p>
        </p:txBody>
      </p:sp>
    </p:spTree>
    <p:extLst>
      <p:ext uri="{BB962C8B-B14F-4D97-AF65-F5344CB8AC3E}">
        <p14:creationId xmlns:p14="http://schemas.microsoft.com/office/powerpoint/2010/main" val="865271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addition</a:t>
            </a:r>
            <a:r>
              <a:rPr lang="en-US" baseline="0" dirty="0" smtClean="0"/>
              <a:t> needed to the authorized access point for the resource in hand. </a:t>
            </a:r>
          </a:p>
          <a:p>
            <a:endParaRPr lang="en-US" baseline="0" dirty="0" smtClean="0"/>
          </a:p>
          <a:p>
            <a:r>
              <a:rPr lang="en-US" baseline="0" dirty="0" smtClean="0"/>
              <a:t>Further clarification: The resource already in the database contains a creator (coded in the 100 field) as well as a preferred title. So the Work Authorized Access Points for the two resources are not identical.</a:t>
            </a:r>
            <a:endParaRPr lang="en-US" dirty="0"/>
          </a:p>
        </p:txBody>
      </p:sp>
      <p:sp>
        <p:nvSpPr>
          <p:cNvPr id="4" name="Header Placeholder 3"/>
          <p:cNvSpPr>
            <a:spLocks noGrp="1"/>
          </p:cNvSpPr>
          <p:nvPr>
            <p:ph type="hdr" sz="quarter" idx="10"/>
          </p:nvPr>
        </p:nvSpPr>
        <p:spPr/>
        <p:txBody>
          <a:bodyPr/>
          <a:lstStyle/>
          <a:p>
            <a:r>
              <a:rPr lang="en-US" altLang="en-US" smtClean="0"/>
              <a:t>SCCTP Basic Serial Cataloging Workshop</a:t>
            </a:r>
            <a:endParaRPr lang="en-US" altLang="en-US" dirty="0"/>
          </a:p>
        </p:txBody>
      </p:sp>
      <p:sp>
        <p:nvSpPr>
          <p:cNvPr id="5" name="Date Placeholder 4"/>
          <p:cNvSpPr>
            <a:spLocks noGrp="1"/>
          </p:cNvSpPr>
          <p:nvPr>
            <p:ph type="dt" idx="11"/>
          </p:nvPr>
        </p:nvSpPr>
        <p:spPr/>
        <p:txBody>
          <a:bodyPr/>
          <a:lstStyle/>
          <a:p>
            <a:r>
              <a:rPr lang="en-US" altLang="en-US" smtClean="0"/>
              <a:t>6: Identifying Works and Expression</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May 2014</a:t>
            </a:r>
            <a:endParaRPr lang="en-US" altLang="en-US" dirty="0"/>
          </a:p>
        </p:txBody>
      </p:sp>
      <p:sp>
        <p:nvSpPr>
          <p:cNvPr id="7" name="Slide Number Placeholder 6"/>
          <p:cNvSpPr>
            <a:spLocks noGrp="1"/>
          </p:cNvSpPr>
          <p:nvPr>
            <p:ph type="sldNum" sz="quarter" idx="13"/>
          </p:nvPr>
        </p:nvSpPr>
        <p:spPr/>
        <p:txBody>
          <a:bodyPr/>
          <a:lstStyle/>
          <a:p>
            <a:r>
              <a:rPr lang="en-US" altLang="en-US" sz="800" smtClean="0">
                <a:latin typeface="+mj-lt"/>
              </a:rPr>
              <a:t>Page </a:t>
            </a:r>
            <a:fld id="{97E90C82-E8DF-4A54-BE33-9F2DFE6CAFD6}" type="slidenum">
              <a:rPr lang="en-US" altLang="en-US" sz="800" smtClean="0">
                <a:latin typeface="+mn-lt"/>
              </a:rPr>
              <a:pPr/>
              <a:t>25</a:t>
            </a:fld>
            <a:endParaRPr lang="en-US" altLang="en-US" sz="800" dirty="0">
              <a:latin typeface="+mn-lt"/>
            </a:endParaRPr>
          </a:p>
        </p:txBody>
      </p:sp>
    </p:spTree>
    <p:extLst>
      <p:ext uri="{BB962C8B-B14F-4D97-AF65-F5344CB8AC3E}">
        <p14:creationId xmlns:p14="http://schemas.microsoft.com/office/powerpoint/2010/main" val="1223394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ltLang="en-US" smtClean="0"/>
              <a:t>SCCTP Basic Serial Cataloging Workshop</a:t>
            </a:r>
            <a:endParaRPr lang="en-US" altLang="en-US" dirty="0"/>
          </a:p>
        </p:txBody>
      </p:sp>
      <p:sp>
        <p:nvSpPr>
          <p:cNvPr id="5" name="Date Placeholder 4"/>
          <p:cNvSpPr>
            <a:spLocks noGrp="1"/>
          </p:cNvSpPr>
          <p:nvPr>
            <p:ph type="dt" idx="11"/>
          </p:nvPr>
        </p:nvSpPr>
        <p:spPr/>
        <p:txBody>
          <a:bodyPr/>
          <a:lstStyle/>
          <a:p>
            <a:r>
              <a:rPr lang="en-US" altLang="en-US" smtClean="0"/>
              <a:t>6: Identifying Works and Expression</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May 2014</a:t>
            </a:r>
            <a:endParaRPr lang="en-US" altLang="en-US" dirty="0"/>
          </a:p>
        </p:txBody>
      </p:sp>
      <p:sp>
        <p:nvSpPr>
          <p:cNvPr id="7" name="Slide Number Placeholder 6"/>
          <p:cNvSpPr>
            <a:spLocks noGrp="1"/>
          </p:cNvSpPr>
          <p:nvPr>
            <p:ph type="sldNum" sz="quarter" idx="13"/>
          </p:nvPr>
        </p:nvSpPr>
        <p:spPr/>
        <p:txBody>
          <a:bodyPr/>
          <a:lstStyle/>
          <a:p>
            <a:r>
              <a:rPr lang="en-US" altLang="en-US" sz="800" smtClean="0">
                <a:latin typeface="+mj-lt"/>
              </a:rPr>
              <a:t>Page </a:t>
            </a:r>
            <a:fld id="{97E90C82-E8DF-4A54-BE33-9F2DFE6CAFD6}" type="slidenum">
              <a:rPr lang="en-US" altLang="en-US" sz="800" smtClean="0">
                <a:latin typeface="+mn-lt"/>
              </a:rPr>
              <a:pPr/>
              <a:t>26</a:t>
            </a:fld>
            <a:endParaRPr lang="en-US" altLang="en-US" sz="800" dirty="0">
              <a:latin typeface="+mn-lt"/>
            </a:endParaRPr>
          </a:p>
        </p:txBody>
      </p:sp>
    </p:spTree>
    <p:extLst>
      <p:ext uri="{BB962C8B-B14F-4D97-AF65-F5344CB8AC3E}">
        <p14:creationId xmlns:p14="http://schemas.microsoft.com/office/powerpoint/2010/main" val="2830609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mn-ea"/>
                <a:cs typeface="Arial" charset="0"/>
              </a:rPr>
              <a:t>In this case, an addition needs to be made to the work authorized access point of the resource in hand.</a:t>
            </a:r>
          </a:p>
          <a:p>
            <a:endParaRPr lang="en-US" sz="1200" b="0" i="0" u="none" strike="noStrike" kern="1200" baseline="0" dirty="0" smtClean="0">
              <a:solidFill>
                <a:schemeClr val="tx1"/>
              </a:solidFill>
              <a:latin typeface="Arial" charset="0"/>
              <a:ea typeface="+mn-ea"/>
              <a:cs typeface="Arial" charset="0"/>
            </a:endParaRPr>
          </a:p>
          <a:p>
            <a:r>
              <a:rPr lang="en-US" sz="1200" b="0" i="0" u="none" strike="noStrike" kern="1200" baseline="0" dirty="0" smtClean="0">
                <a:solidFill>
                  <a:schemeClr val="tx1"/>
                </a:solidFill>
                <a:latin typeface="Arial" charset="0"/>
                <a:ea typeface="+mn-ea"/>
                <a:cs typeface="Arial" charset="0"/>
              </a:rPr>
              <a:t>The base of the authorized access point is the preferred title. The LC PCC-PS for 6.27 Since “Tableau” is not a resource term, </a:t>
            </a:r>
            <a:endParaRPr lang="en-US" dirty="0"/>
          </a:p>
        </p:txBody>
      </p:sp>
      <p:sp>
        <p:nvSpPr>
          <p:cNvPr id="4" name="Header Placeholder 3"/>
          <p:cNvSpPr>
            <a:spLocks noGrp="1"/>
          </p:cNvSpPr>
          <p:nvPr>
            <p:ph type="hdr" sz="quarter" idx="10"/>
          </p:nvPr>
        </p:nvSpPr>
        <p:spPr/>
        <p:txBody>
          <a:bodyPr/>
          <a:lstStyle/>
          <a:p>
            <a:r>
              <a:rPr lang="en-US" altLang="en-US" smtClean="0"/>
              <a:t>SCCTP Basic Serial Cataloging Workshop</a:t>
            </a:r>
            <a:endParaRPr lang="en-US" altLang="en-US" dirty="0"/>
          </a:p>
        </p:txBody>
      </p:sp>
      <p:sp>
        <p:nvSpPr>
          <p:cNvPr id="5" name="Date Placeholder 4"/>
          <p:cNvSpPr>
            <a:spLocks noGrp="1"/>
          </p:cNvSpPr>
          <p:nvPr>
            <p:ph type="dt" idx="11"/>
          </p:nvPr>
        </p:nvSpPr>
        <p:spPr/>
        <p:txBody>
          <a:bodyPr/>
          <a:lstStyle/>
          <a:p>
            <a:r>
              <a:rPr lang="en-US" altLang="en-US" smtClean="0"/>
              <a:t>6: Identifying Works and Expression</a:t>
            </a:r>
            <a:endParaRPr lang="en-US" altLang="en-US" dirty="0"/>
          </a:p>
        </p:txBody>
      </p:sp>
      <p:sp>
        <p:nvSpPr>
          <p:cNvPr id="6" name="Footer Placeholder 5"/>
          <p:cNvSpPr>
            <a:spLocks noGrp="1"/>
          </p:cNvSpPr>
          <p:nvPr>
            <p:ph type="ftr" sz="quarter" idx="12"/>
          </p:nvPr>
        </p:nvSpPr>
        <p:spPr/>
        <p:txBody>
          <a:bodyPr/>
          <a:lstStyle/>
          <a:p>
            <a:pPr>
              <a:defRPr/>
            </a:pPr>
            <a:r>
              <a:rPr lang="en-US" altLang="en-US" smtClean="0"/>
              <a:t>May 2014</a:t>
            </a:r>
            <a:endParaRPr lang="en-US" altLang="en-US" dirty="0"/>
          </a:p>
        </p:txBody>
      </p:sp>
      <p:sp>
        <p:nvSpPr>
          <p:cNvPr id="7" name="Slide Number Placeholder 6"/>
          <p:cNvSpPr>
            <a:spLocks noGrp="1"/>
          </p:cNvSpPr>
          <p:nvPr>
            <p:ph type="sldNum" sz="quarter" idx="13"/>
          </p:nvPr>
        </p:nvSpPr>
        <p:spPr/>
        <p:txBody>
          <a:bodyPr/>
          <a:lstStyle/>
          <a:p>
            <a:r>
              <a:rPr lang="en-US" altLang="en-US" sz="800" smtClean="0">
                <a:latin typeface="+mj-lt"/>
              </a:rPr>
              <a:t>Page </a:t>
            </a:r>
            <a:fld id="{97E90C82-E8DF-4A54-BE33-9F2DFE6CAFD6}" type="slidenum">
              <a:rPr lang="en-US" altLang="en-US" sz="800" smtClean="0">
                <a:latin typeface="+mn-lt"/>
              </a:rPr>
              <a:pPr/>
              <a:t>27</a:t>
            </a:fld>
            <a:endParaRPr lang="en-US" altLang="en-US" sz="800" dirty="0">
              <a:latin typeface="+mn-lt"/>
            </a:endParaRPr>
          </a:p>
        </p:txBody>
      </p:sp>
    </p:spTree>
    <p:extLst>
      <p:ext uri="{BB962C8B-B14F-4D97-AF65-F5344CB8AC3E}">
        <p14:creationId xmlns:p14="http://schemas.microsoft.com/office/powerpoint/2010/main" val="1280799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257300" y="722313"/>
            <a:ext cx="4802188" cy="3600450"/>
          </a:xfrm>
          <a:ln/>
        </p:spPr>
      </p:sp>
      <p:sp>
        <p:nvSpPr>
          <p:cNvPr id="65539"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j-lt"/>
              </a:rPr>
              <a:t>The authorized access point for an expression is constructed simply by adding to the authorized access point for the work. Consult LC-PCC PS 6.27.3 for when and how to create an authorized access point for an expression. This is following LC practice. PCC practice is still pending.</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28</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1257300" y="722313"/>
            <a:ext cx="4802188" cy="3600450"/>
          </a:xfrm>
          <a:ln/>
        </p:spPr>
      </p:sp>
      <p:sp>
        <p:nvSpPr>
          <p:cNvPr id="66563" name="Notes Placeholder 2"/>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This example of a language edition shows the authorized access point for an expression in the 130 field. In this case, the authorized access point for the expression is formed by adding $l English to the authorized access point for the work, which was simply the preferred title of the work in Hebrew.</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29</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en-US" altLang="en-US" dirty="0" smtClean="0">
                <a:latin typeface="+mn-lt"/>
              </a:rPr>
              <a:t>This slide shows analytical authorized access points when there are two or more language editions in a serial compilation.</a:t>
            </a:r>
          </a:p>
          <a:p>
            <a:endParaRPr lang="en-US" altLang="en-US" dirty="0" smtClean="0">
              <a:latin typeface="+mn-lt"/>
            </a:endParaRPr>
          </a:p>
          <a:p>
            <a:r>
              <a:rPr lang="en-US" altLang="en-US" dirty="0" smtClean="0">
                <a:latin typeface="+mn-lt"/>
              </a:rPr>
              <a:t>245 00 $a </a:t>
            </a:r>
            <a:r>
              <a:rPr lang="en-US" altLang="en-US" dirty="0" err="1" smtClean="0">
                <a:latin typeface="+mn-lt"/>
              </a:rPr>
              <a:t>Diplôme</a:t>
            </a:r>
            <a:r>
              <a:rPr lang="en-US" altLang="en-US" dirty="0" smtClean="0">
                <a:latin typeface="+mn-lt"/>
              </a:rPr>
              <a:t> international de l'OIV en management du secteur de la vigne et du vin : $b OIV MSc in wine management = International diploma of the OIV in management of the vine and wine sector.</a:t>
            </a:r>
          </a:p>
          <a:p>
            <a:endParaRPr lang="en-US" altLang="en-US" dirty="0" smtClean="0">
              <a:latin typeface="+mn-lt"/>
            </a:endParaRPr>
          </a:p>
          <a:p>
            <a:r>
              <a:rPr lang="en-US" altLang="en-US" dirty="0" smtClean="0">
                <a:latin typeface="+mn-lt"/>
              </a:rPr>
              <a:t>546 ## $a Parallel text in French, English, German, Italian, and Spanish.</a:t>
            </a:r>
          </a:p>
          <a:p>
            <a:endParaRPr lang="en-US" altLang="en-US" dirty="0" smtClean="0">
              <a:latin typeface="+mn-lt"/>
            </a:endParaRPr>
          </a:p>
          <a:p>
            <a:r>
              <a:rPr lang="en-US" altLang="en-US" dirty="0" smtClean="0">
                <a:latin typeface="+mn-lt"/>
              </a:rPr>
              <a:t>Only</a:t>
            </a:r>
            <a:r>
              <a:rPr lang="en-US" altLang="en-US" baseline="0" dirty="0" smtClean="0">
                <a:latin typeface="+mn-lt"/>
              </a:rPr>
              <a:t> the first parallel title is required per LC-PCC PS to RDA 6.27.3</a:t>
            </a:r>
            <a:endParaRPr lang="en-US" altLang="en-US" dirty="0" smtClean="0">
              <a:latin typeface="+mn-lt"/>
            </a:endParaRPr>
          </a:p>
          <a:p>
            <a:endParaRPr lang="en-US" altLang="en-US" dirty="0" smtClean="0">
              <a:latin typeface="+mn-lt"/>
            </a:endParaRPr>
          </a:p>
          <a:p>
            <a:endParaRPr lang="en-US" altLang="en-US" dirty="0" smtClean="0">
              <a:latin typeface="+mn-lt"/>
            </a:endParaRP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30</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TextEdit="1"/>
          </p:cNvSpPr>
          <p:nvPr>
            <p:ph type="sldImg"/>
          </p:nvPr>
        </p:nvSpPr>
        <p:spPr>
          <a:xfrm>
            <a:off x="1257300" y="722313"/>
            <a:ext cx="4802188" cy="3600450"/>
          </a:xfrm>
          <a:ln/>
        </p:spPr>
      </p:sp>
      <p:sp>
        <p:nvSpPr>
          <p:cNvPr id="68611" name="Rectangle 3"/>
          <p:cNvSpPr>
            <a:spLocks noGrp="1"/>
          </p:cNvSpPr>
          <p:nvPr>
            <p:ph type="body" idx="1"/>
          </p:nvPr>
        </p:nvSpPr>
        <p:spPr>
          <a:xfrm>
            <a:off x="731520" y="4561226"/>
            <a:ext cx="5852160" cy="4316934"/>
          </a:xfrm>
          <a:noFill/>
        </p:spPr>
        <p:txBody>
          <a:bodyPr lIns="95546" tIns="47773" rIns="95546" bIns="47773"/>
          <a:lstStyle/>
          <a:p>
            <a:r>
              <a:rPr lang="en-US" altLang="en-US" dirty="0" smtClean="0">
                <a:latin typeface="+mn-lt"/>
              </a:rPr>
              <a:t>Remember to consider the entire authorized access point for a work when checking for conflicts. If a monograph and serial share the same preferred title, but the monograph also has </a:t>
            </a:r>
            <a:r>
              <a:rPr lang="en-US" altLang="en-US" smtClean="0">
                <a:latin typeface="+mn-lt"/>
              </a:rPr>
              <a:t>a creator (1XX name field) </a:t>
            </a:r>
            <a:r>
              <a:rPr lang="en-US" altLang="en-US" dirty="0" smtClean="0">
                <a:latin typeface="+mn-lt"/>
              </a:rPr>
              <a:t>while the serial does not, the authorized access points are not the same.</a:t>
            </a:r>
          </a:p>
        </p:txBody>
      </p:sp>
      <p:sp>
        <p:nvSpPr>
          <p:cNvPr id="11" name="Date Placeholder 10"/>
          <p:cNvSpPr>
            <a:spLocks noGrp="1"/>
          </p:cNvSpPr>
          <p:nvPr>
            <p:ph type="dt" idx="10"/>
          </p:nvPr>
        </p:nvSpPr>
        <p:spPr/>
        <p:txBody>
          <a:bodyPr/>
          <a:lstStyle/>
          <a:p>
            <a:r>
              <a:rPr lang="en-US" altLang="en-US" smtClean="0"/>
              <a:t>6: Identifying Works and Expression</a:t>
            </a:r>
            <a:endParaRPr lang="en-US" altLang="en-US" dirty="0"/>
          </a:p>
        </p:txBody>
      </p:sp>
      <p:sp>
        <p:nvSpPr>
          <p:cNvPr id="12" name="Footer Placeholder 11"/>
          <p:cNvSpPr>
            <a:spLocks noGrp="1"/>
          </p:cNvSpPr>
          <p:nvPr>
            <p:ph type="ftr" sz="quarter" idx="11"/>
          </p:nvPr>
        </p:nvSpPr>
        <p:spPr/>
        <p:txBody>
          <a:bodyPr/>
          <a:lstStyle/>
          <a:p>
            <a:pPr>
              <a:defRPr/>
            </a:pPr>
            <a:r>
              <a:rPr lang="en-US" altLang="en-US" smtClean="0"/>
              <a:t>May 2014</a:t>
            </a:r>
            <a:endParaRPr lang="en-US" altLang="en-US" dirty="0"/>
          </a:p>
        </p:txBody>
      </p:sp>
      <p:sp>
        <p:nvSpPr>
          <p:cNvPr id="13" name="Slide Number Placeholder 12"/>
          <p:cNvSpPr>
            <a:spLocks noGrp="1"/>
          </p:cNvSpPr>
          <p:nvPr>
            <p:ph type="sldNum" sz="quarter" idx="12"/>
          </p:nvPr>
        </p:nvSpPr>
        <p:spPr/>
        <p:txBody>
          <a:bodyPr/>
          <a:lstStyle/>
          <a:p>
            <a:r>
              <a:rPr lang="en-US" altLang="en-US" sz="800">
                <a:latin typeface="+mj-lt"/>
              </a:rPr>
              <a:t>Page </a:t>
            </a:r>
            <a:fld id="{97E90C82-E8DF-4A54-BE33-9F2DFE6CAFD6}" type="slidenum">
              <a:rPr lang="en-US" altLang="en-US" sz="800">
                <a:latin typeface="+mn-lt"/>
              </a:rPr>
              <a:pPr/>
              <a:t>31</a:t>
            </a:fld>
            <a:endParaRPr lang="en-US" altLang="en-US" sz="800" dirty="0">
              <a:latin typeface="+mn-lt"/>
            </a:endParaRPr>
          </a:p>
        </p:txBody>
      </p:sp>
      <p:sp>
        <p:nvSpPr>
          <p:cNvPr id="14" name="Header Placeholder 13"/>
          <p:cNvSpPr>
            <a:spLocks noGrp="1"/>
          </p:cNvSpPr>
          <p:nvPr>
            <p:ph type="hdr" sz="quarter" idx="13"/>
          </p:nvPr>
        </p:nvSpPr>
        <p:spPr/>
        <p:txBody>
          <a:bodyPr/>
          <a:lstStyle/>
          <a:p>
            <a:r>
              <a:rPr lang="en-US" altLang="en-US" smtClean="0"/>
              <a:t>SCCTP Basic Serial Cataloging Workshop</a:t>
            </a:r>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altLang="en-US" dirty="0" smtClean="0"/>
              <a:t>Rev. September, 10 2014</a:t>
            </a:r>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r>
              <a:rPr lang="en-US" altLang="en-US" dirty="0" smtClean="0"/>
              <a:t>6-</a:t>
            </a:r>
            <a:fld id="{371FD69E-78BC-4438-BE3A-E8DBCD15D336}" type="slidenum">
              <a:rPr lang="en-US" altLang="en-US" smtClean="0"/>
              <a:pPr/>
              <a:t>‹#›</a:t>
            </a:fld>
            <a:endParaRPr lang="en-US" altLang="en-US" dirty="0"/>
          </a:p>
        </p:txBody>
      </p:sp>
    </p:spTree>
    <p:extLst>
      <p:ext uri="{BB962C8B-B14F-4D97-AF65-F5344CB8AC3E}">
        <p14:creationId xmlns:p14="http://schemas.microsoft.com/office/powerpoint/2010/main" val="101827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Clr>
                <a:srgbClr val="C00000"/>
              </a:buClr>
              <a:defRPr/>
            </a:lvl1pPr>
            <a:lvl2pPr>
              <a:buClr>
                <a:srgbClr val="C00000"/>
              </a:buClr>
              <a:defRPr/>
            </a:lvl2pPr>
            <a:lvl3pPr>
              <a:buClr>
                <a:srgbClr val="C00000"/>
              </a:buClr>
              <a:defRPr/>
            </a:lvl3pPr>
            <a:lvl4pPr>
              <a:buClr>
                <a:srgbClr val="C00000"/>
              </a:buCl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altLang="en-US" dirty="0" smtClean="0"/>
              <a:t>Rev. September, 10 2014</a:t>
            </a:r>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r>
              <a:rPr lang="en-US" altLang="en-US" dirty="0" smtClean="0"/>
              <a:t>6-</a:t>
            </a:r>
            <a:fld id="{C89C5940-71BB-4AB3-B582-7106F25FEAD4}" type="slidenum">
              <a:rPr lang="en-US" altLang="en-US" smtClean="0"/>
              <a:pPr/>
              <a:t>‹#›</a:t>
            </a:fld>
            <a:endParaRPr lang="en-US" altLang="en-US" dirty="0"/>
          </a:p>
        </p:txBody>
      </p:sp>
    </p:spTree>
    <p:extLst>
      <p:ext uri="{BB962C8B-B14F-4D97-AF65-F5344CB8AC3E}">
        <p14:creationId xmlns:p14="http://schemas.microsoft.com/office/powerpoint/2010/main" val="3467580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altLang="en-US" dirty="0" smtClean="0"/>
              <a:t>Rev. September, 10 2014</a:t>
            </a:r>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r>
              <a:rPr lang="en-US" altLang="en-US" dirty="0" smtClean="0"/>
              <a:t>6-</a:t>
            </a:r>
            <a:fld id="{28C8B0E5-23EC-407B-9EDD-998CFE066A3E}" type="slidenum">
              <a:rPr lang="en-US" altLang="en-US" smtClean="0"/>
              <a:pPr/>
              <a:t>‹#›</a:t>
            </a:fld>
            <a:endParaRPr lang="en-US" altLang="en-US" dirty="0"/>
          </a:p>
        </p:txBody>
      </p:sp>
    </p:spTree>
    <p:extLst>
      <p:ext uri="{BB962C8B-B14F-4D97-AF65-F5344CB8AC3E}">
        <p14:creationId xmlns:p14="http://schemas.microsoft.com/office/powerpoint/2010/main" val="3428996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altLang="en-US" dirty="0" smtClean="0"/>
              <a:t>Rev. September, 10 2014</a:t>
            </a:r>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r>
              <a:rPr lang="en-US" altLang="en-US" dirty="0" smtClean="0"/>
              <a:t>6-</a:t>
            </a:r>
            <a:fld id="{4F2BF15E-73A7-42A0-B0E8-E9D60F798DAE}" type="slidenum">
              <a:rPr lang="en-US" altLang="en-US" smtClean="0"/>
              <a:pPr/>
              <a:t>‹#›</a:t>
            </a:fld>
            <a:endParaRPr lang="en-US" altLang="en-US" dirty="0"/>
          </a:p>
        </p:txBody>
      </p:sp>
    </p:spTree>
    <p:extLst>
      <p:ext uri="{BB962C8B-B14F-4D97-AF65-F5344CB8AC3E}">
        <p14:creationId xmlns:p14="http://schemas.microsoft.com/office/powerpoint/2010/main" val="1219615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altLang="en-US" dirty="0" smtClean="0"/>
              <a:t>Rev. September, 10 2014</a:t>
            </a:r>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r>
              <a:rPr lang="en-US" altLang="en-US" dirty="0" smtClean="0"/>
              <a:t>6-</a:t>
            </a:r>
            <a:fld id="{19F8C627-7A35-41EC-B7DE-5858CF75FAA1}" type="slidenum">
              <a:rPr lang="en-US" altLang="en-US" smtClean="0"/>
              <a:pPr/>
              <a:t>‹#›</a:t>
            </a:fld>
            <a:endParaRPr lang="en-US" altLang="en-US" dirty="0"/>
          </a:p>
        </p:txBody>
      </p:sp>
    </p:spTree>
    <p:extLst>
      <p:ext uri="{BB962C8B-B14F-4D97-AF65-F5344CB8AC3E}">
        <p14:creationId xmlns:p14="http://schemas.microsoft.com/office/powerpoint/2010/main" val="207253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altLang="en-US" dirty="0" smtClean="0"/>
              <a:t>Rev. September, 10 2014</a:t>
            </a:r>
            <a:endParaRPr lang="en-US" altLang="en-US" dirty="0"/>
          </a:p>
        </p:txBody>
      </p:sp>
      <p:sp>
        <p:nvSpPr>
          <p:cNvPr id="4" name="Footer Placeholder 3"/>
          <p:cNvSpPr>
            <a:spLocks noGrp="1"/>
          </p:cNvSpPr>
          <p:nvPr>
            <p:ph type="ftr" sz="quarter" idx="11"/>
          </p:nvPr>
        </p:nvSpPr>
        <p:spPr/>
        <p:txBody>
          <a:bodyPr/>
          <a:lstStyle/>
          <a:p>
            <a:endParaRPr lang="en-US" altLang="en-US" dirty="0"/>
          </a:p>
        </p:txBody>
      </p:sp>
      <p:sp>
        <p:nvSpPr>
          <p:cNvPr id="5" name="Slide Number Placeholder 4"/>
          <p:cNvSpPr>
            <a:spLocks noGrp="1"/>
          </p:cNvSpPr>
          <p:nvPr>
            <p:ph type="sldNum" sz="quarter" idx="12"/>
          </p:nvPr>
        </p:nvSpPr>
        <p:spPr/>
        <p:txBody>
          <a:bodyPr/>
          <a:lstStyle/>
          <a:p>
            <a:r>
              <a:rPr lang="en-US" altLang="en-US" dirty="0" smtClean="0"/>
              <a:t>6-</a:t>
            </a:r>
            <a:fld id="{57C3B518-7DC5-4CA1-8F8B-237D0D5F226C}" type="slidenum">
              <a:rPr lang="en-US" altLang="en-US" smtClean="0"/>
              <a:pPr/>
              <a:t>‹#›</a:t>
            </a:fld>
            <a:endParaRPr lang="en-US" altLang="en-US" dirty="0"/>
          </a:p>
        </p:txBody>
      </p:sp>
    </p:spTree>
    <p:extLst>
      <p:ext uri="{BB962C8B-B14F-4D97-AF65-F5344CB8AC3E}">
        <p14:creationId xmlns:p14="http://schemas.microsoft.com/office/powerpoint/2010/main" val="2480033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en-US" dirty="0" smtClean="0"/>
              <a:t>Rev. September, 10 2014</a:t>
            </a:r>
            <a:endParaRPr lang="en-US" altLang="en-US" dirty="0"/>
          </a:p>
        </p:txBody>
      </p:sp>
      <p:sp>
        <p:nvSpPr>
          <p:cNvPr id="3" name="Footer Placeholder 2"/>
          <p:cNvSpPr>
            <a:spLocks noGrp="1"/>
          </p:cNvSpPr>
          <p:nvPr>
            <p:ph type="ftr" sz="quarter" idx="11"/>
          </p:nvPr>
        </p:nvSpPr>
        <p:spPr/>
        <p:txBody>
          <a:bodyPr/>
          <a:lstStyle/>
          <a:p>
            <a:endParaRPr lang="en-US" altLang="en-US" dirty="0"/>
          </a:p>
        </p:txBody>
      </p:sp>
      <p:sp>
        <p:nvSpPr>
          <p:cNvPr id="4" name="Slide Number Placeholder 3"/>
          <p:cNvSpPr>
            <a:spLocks noGrp="1"/>
          </p:cNvSpPr>
          <p:nvPr>
            <p:ph type="sldNum" sz="quarter" idx="12"/>
          </p:nvPr>
        </p:nvSpPr>
        <p:spPr/>
        <p:txBody>
          <a:bodyPr/>
          <a:lstStyle/>
          <a:p>
            <a:r>
              <a:rPr lang="en-US" altLang="en-US" dirty="0" smtClean="0"/>
              <a:t>6-</a:t>
            </a:r>
            <a:fld id="{FD53D490-55F0-45F3-9607-ABEED0482744}" type="slidenum">
              <a:rPr lang="en-US" altLang="en-US" smtClean="0"/>
              <a:pPr/>
              <a:t>‹#›</a:t>
            </a:fld>
            <a:endParaRPr lang="en-US" altLang="en-US" dirty="0"/>
          </a:p>
        </p:txBody>
      </p:sp>
    </p:spTree>
    <p:extLst>
      <p:ext uri="{BB962C8B-B14F-4D97-AF65-F5344CB8AC3E}">
        <p14:creationId xmlns:p14="http://schemas.microsoft.com/office/powerpoint/2010/main" val="396598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altLang="en-US" dirty="0" smtClean="0"/>
              <a:t>Rev. September, 10 2014</a:t>
            </a:r>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r>
              <a:rPr lang="en-US" altLang="en-US" dirty="0" smtClean="0"/>
              <a:t>6-</a:t>
            </a:r>
            <a:fld id="{61B7796F-A1B0-49B5-8071-1414D45D357E}" type="slidenum">
              <a:rPr lang="en-US" altLang="en-US" smtClean="0"/>
              <a:pPr/>
              <a:t>‹#›</a:t>
            </a:fld>
            <a:endParaRPr lang="en-US" altLang="en-US" dirty="0"/>
          </a:p>
        </p:txBody>
      </p:sp>
    </p:spTree>
    <p:extLst>
      <p:ext uri="{BB962C8B-B14F-4D97-AF65-F5344CB8AC3E}">
        <p14:creationId xmlns:p14="http://schemas.microsoft.com/office/powerpoint/2010/main" val="1997154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altLang="en-US" dirty="0" smtClean="0"/>
              <a:t>Rev. September, 10 2014</a:t>
            </a:r>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r>
              <a:rPr lang="en-US" altLang="en-US" dirty="0" smtClean="0"/>
              <a:t>6-</a:t>
            </a:r>
            <a:fld id="{B46BD354-67B2-4262-A23A-79B465C02D9E}" type="slidenum">
              <a:rPr lang="en-US" altLang="en-US" smtClean="0"/>
              <a:pPr/>
              <a:t>‹#›</a:t>
            </a:fld>
            <a:endParaRPr lang="en-US" altLang="en-US" dirty="0"/>
          </a:p>
        </p:txBody>
      </p:sp>
    </p:spTree>
    <p:extLst>
      <p:ext uri="{BB962C8B-B14F-4D97-AF65-F5344CB8AC3E}">
        <p14:creationId xmlns:p14="http://schemas.microsoft.com/office/powerpoint/2010/main" val="380268059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r>
              <a:rPr lang="en-US" altLang="en-US" dirty="0" smtClean="0"/>
              <a:t>6-</a:t>
            </a:r>
            <a:fld id="{ECC7D752-EC47-4E2E-8865-1655FA1E1EDE}" type="slidenum">
              <a:rPr lang="en-US" altLang="en-US" smtClean="0"/>
              <a:pPr/>
              <a:t>‹#›</a:t>
            </a:fld>
            <a:endParaRPr lang="en-US" altLang="en-US" dirty="0"/>
          </a:p>
        </p:txBody>
      </p:sp>
    </p:spTree>
    <p:extLst>
      <p:ext uri="{BB962C8B-B14F-4D97-AF65-F5344CB8AC3E}">
        <p14:creationId xmlns:p14="http://schemas.microsoft.com/office/powerpoint/2010/main" val="3862565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r>
              <a:rPr lang="en-US" altLang="en-US" dirty="0" smtClean="0"/>
              <a:t>6-</a:t>
            </a:r>
            <a:fld id="{677034CF-4A25-4E0B-B0CF-868F0EC3D77E}" type="slidenum">
              <a:rPr lang="en-US" altLang="en-US" smtClean="0"/>
              <a:pPr/>
              <a:t>‹#›</a:t>
            </a:fld>
            <a:endParaRPr lang="en-US" altLang="en-US" dirty="0"/>
          </a:p>
        </p:txBody>
      </p:sp>
    </p:spTree>
    <p:extLst>
      <p:ext uri="{BB962C8B-B14F-4D97-AF65-F5344CB8AC3E}">
        <p14:creationId xmlns:p14="http://schemas.microsoft.com/office/powerpoint/2010/main" val="1672559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r>
              <a:rPr lang="en-US" altLang="en-US" dirty="0" smtClean="0"/>
              <a:t>6-</a:t>
            </a:r>
            <a:fld id="{9CD9E21F-0563-4811-97E4-8BE6919824F8}" type="slidenum">
              <a:rPr lang="en-US" altLang="en-US" smtClean="0"/>
              <a:pPr/>
              <a:t>‹#›</a:t>
            </a:fld>
            <a:endParaRPr lang="en-US" altLang="en-US" dirty="0"/>
          </a:p>
        </p:txBody>
      </p:sp>
    </p:spTree>
    <p:extLst>
      <p:ext uri="{BB962C8B-B14F-4D97-AF65-F5344CB8AC3E}">
        <p14:creationId xmlns:p14="http://schemas.microsoft.com/office/powerpoint/2010/main" val="121766288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hdr="0" ftr="0" dt="0"/>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r>
              <a:rPr lang="en-US" altLang="en-US" dirty="0"/>
              <a:t>6: Identifying </a:t>
            </a:r>
            <a:r>
              <a:rPr lang="en-US" altLang="en-US" dirty="0" smtClean="0"/>
              <a:t>Works </a:t>
            </a:r>
            <a:r>
              <a:rPr lang="en-US" altLang="en-US" dirty="0"/>
              <a:t>and </a:t>
            </a:r>
            <a:r>
              <a:rPr lang="en-US" altLang="en-US" dirty="0" smtClean="0"/>
              <a:t>Expressions</a:t>
            </a:r>
            <a:endParaRPr lang="en-US" altLang="en-US" dirty="0"/>
          </a:p>
        </p:txBody>
      </p:sp>
      <p:sp>
        <p:nvSpPr>
          <p:cNvPr id="11267" name="Content Placeholder 2"/>
          <p:cNvSpPr>
            <a:spLocks noGrp="1"/>
          </p:cNvSpPr>
          <p:nvPr>
            <p:ph idx="1"/>
          </p:nvPr>
        </p:nvSpPr>
        <p:spPr/>
        <p:txBody>
          <a:bodyPr/>
          <a:lstStyle/>
          <a:p>
            <a:r>
              <a:rPr lang="en-US" altLang="en-US" dirty="0"/>
              <a:t>Terminology</a:t>
            </a:r>
          </a:p>
          <a:p>
            <a:r>
              <a:rPr lang="en-US" altLang="en-US" dirty="0"/>
              <a:t>Constructing the authorized access point for a serial work</a:t>
            </a:r>
          </a:p>
          <a:p>
            <a:r>
              <a:rPr lang="en-US" altLang="en-US" dirty="0"/>
              <a:t>Additions to authorized access points</a:t>
            </a:r>
          </a:p>
          <a:p>
            <a:r>
              <a:rPr lang="en-US" altLang="en-US" dirty="0"/>
              <a:t>Authorized access points representing expressions</a:t>
            </a:r>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1</a:t>
            </a:fld>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Terminology</a:t>
            </a:r>
          </a:p>
        </p:txBody>
      </p:sp>
      <p:sp>
        <p:nvSpPr>
          <p:cNvPr id="12291" name="Content Placeholder 2"/>
          <p:cNvSpPr>
            <a:spLocks noGrp="1"/>
          </p:cNvSpPr>
          <p:nvPr>
            <p:ph idx="1"/>
          </p:nvPr>
        </p:nvSpPr>
        <p:spPr/>
        <p:txBody>
          <a:bodyPr/>
          <a:lstStyle/>
          <a:p>
            <a:r>
              <a:rPr lang="en-US" altLang="en-US" dirty="0"/>
              <a:t>Title of a serial work</a:t>
            </a:r>
          </a:p>
          <a:p>
            <a:r>
              <a:rPr lang="en-US" altLang="en-US" dirty="0"/>
              <a:t>Title proper</a:t>
            </a:r>
          </a:p>
          <a:p>
            <a:r>
              <a:rPr lang="en-US" altLang="en-US" dirty="0"/>
              <a:t>Preferred title of a serial work</a:t>
            </a:r>
          </a:p>
          <a:p>
            <a:r>
              <a:rPr lang="en-US" altLang="en-US" dirty="0"/>
              <a:t>Creator</a:t>
            </a:r>
          </a:p>
          <a:p>
            <a:r>
              <a:rPr lang="en-US" altLang="en-US" dirty="0"/>
              <a:t>Authorized access point </a:t>
            </a:r>
          </a:p>
          <a:p>
            <a:endParaRPr lang="en-US" altLang="en-US" dirty="0"/>
          </a:p>
          <a:p>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2</a:t>
            </a:fld>
            <a:endParaRPr lang="en-US"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t>Terminology</a:t>
            </a:r>
          </a:p>
        </p:txBody>
      </p:sp>
      <p:sp>
        <p:nvSpPr>
          <p:cNvPr id="13315" name="Content Placeholder 2"/>
          <p:cNvSpPr>
            <a:spLocks noGrp="1"/>
          </p:cNvSpPr>
          <p:nvPr>
            <p:ph idx="1"/>
          </p:nvPr>
        </p:nvSpPr>
        <p:spPr/>
        <p:txBody>
          <a:bodyPr/>
          <a:lstStyle/>
          <a:p>
            <a:r>
              <a:rPr lang="en-US" altLang="en-US" dirty="0"/>
              <a:t>Title of a serial work:</a:t>
            </a:r>
          </a:p>
          <a:p>
            <a:pPr>
              <a:buFontTx/>
              <a:buNone/>
            </a:pPr>
            <a:endParaRPr lang="en-US" altLang="en-US" dirty="0"/>
          </a:p>
          <a:p>
            <a:pPr>
              <a:buFontTx/>
              <a:buNone/>
            </a:pPr>
            <a:r>
              <a:rPr lang="en-US" altLang="en-US" dirty="0"/>
              <a:t>Title of a work: A word, character, or group of words and/or characters by which a work is known. (RDA glossary)</a:t>
            </a:r>
          </a:p>
          <a:p>
            <a:pPr>
              <a:buFontTx/>
              <a:buNone/>
            </a:pPr>
            <a:endParaRPr lang="en-US" altLang="en-US" dirty="0"/>
          </a:p>
          <a:p>
            <a:endParaRPr lang="en-US" altLang="en-US" dirty="0"/>
          </a:p>
          <a:p>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3</a:t>
            </a:fld>
            <a:endParaRPr lang="en-US"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Terminology</a:t>
            </a:r>
          </a:p>
        </p:txBody>
      </p:sp>
      <p:sp>
        <p:nvSpPr>
          <p:cNvPr id="14339" name="Content Placeholder 2"/>
          <p:cNvSpPr>
            <a:spLocks noGrp="1"/>
          </p:cNvSpPr>
          <p:nvPr>
            <p:ph idx="1"/>
          </p:nvPr>
        </p:nvSpPr>
        <p:spPr/>
        <p:txBody>
          <a:bodyPr/>
          <a:lstStyle/>
          <a:p>
            <a:r>
              <a:rPr lang="en-US" altLang="en-US" dirty="0"/>
              <a:t>Title proper:</a:t>
            </a:r>
          </a:p>
          <a:p>
            <a:pPr>
              <a:buFontTx/>
              <a:buNone/>
            </a:pPr>
            <a:endParaRPr lang="en-US" altLang="en-US" dirty="0"/>
          </a:p>
          <a:p>
            <a:pPr>
              <a:buFontTx/>
              <a:buNone/>
            </a:pPr>
            <a:r>
              <a:rPr lang="en-US" altLang="en-US" dirty="0"/>
              <a:t>The chief name of a resource (i.e., the title normally used when citing the resource). (RDA glossary)</a:t>
            </a:r>
          </a:p>
          <a:p>
            <a:endParaRPr lang="en-US" altLang="en-US" dirty="0"/>
          </a:p>
          <a:p>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4</a:t>
            </a:fld>
            <a:endParaRPr lang="en-US"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Terminology</a:t>
            </a:r>
          </a:p>
        </p:txBody>
      </p:sp>
      <p:sp>
        <p:nvSpPr>
          <p:cNvPr id="15363" name="Content Placeholder 2"/>
          <p:cNvSpPr>
            <a:spLocks noGrp="1"/>
          </p:cNvSpPr>
          <p:nvPr>
            <p:ph idx="1"/>
          </p:nvPr>
        </p:nvSpPr>
        <p:spPr/>
        <p:txBody>
          <a:bodyPr/>
          <a:lstStyle/>
          <a:p>
            <a:r>
              <a:rPr lang="en-US" altLang="en-US" dirty="0"/>
              <a:t>Preferred title of a serial work:</a:t>
            </a:r>
          </a:p>
          <a:p>
            <a:pPr>
              <a:buFontTx/>
              <a:buNone/>
            </a:pPr>
            <a:endParaRPr lang="en-US" altLang="en-US" dirty="0"/>
          </a:p>
          <a:p>
            <a:pPr>
              <a:buFontTx/>
              <a:buNone/>
            </a:pPr>
            <a:r>
              <a:rPr lang="en-US" altLang="en-US" dirty="0"/>
              <a:t>The title or form of title chosen to identify the work. The preferred title is also the basis for the authorized access point representing that work.</a:t>
            </a:r>
          </a:p>
          <a:p>
            <a:pPr>
              <a:buFontTx/>
              <a:buNone/>
            </a:pPr>
            <a:endParaRPr lang="en-US" altLang="en-US" dirty="0"/>
          </a:p>
          <a:p>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5</a:t>
            </a:fld>
            <a:endParaRPr lang="en-US"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Terminology</a:t>
            </a:r>
          </a:p>
        </p:txBody>
      </p:sp>
      <p:sp>
        <p:nvSpPr>
          <p:cNvPr id="16387" name="Content Placeholder 2"/>
          <p:cNvSpPr>
            <a:spLocks noGrp="1"/>
          </p:cNvSpPr>
          <p:nvPr>
            <p:ph idx="1"/>
          </p:nvPr>
        </p:nvSpPr>
        <p:spPr/>
        <p:txBody>
          <a:bodyPr/>
          <a:lstStyle/>
          <a:p>
            <a:r>
              <a:rPr lang="en-US" altLang="en-US" dirty="0"/>
              <a:t>Creator of a serial:</a:t>
            </a:r>
          </a:p>
          <a:p>
            <a:pPr>
              <a:buFontTx/>
              <a:buNone/>
            </a:pPr>
            <a:endParaRPr lang="en-US" altLang="en-US" dirty="0"/>
          </a:p>
          <a:p>
            <a:pPr>
              <a:buFontTx/>
              <a:buNone/>
            </a:pPr>
            <a:r>
              <a:rPr lang="en-US" altLang="en-US" dirty="0"/>
              <a:t>For a serial, usually a corporate body responsible for originating … or causing the work to be issued.</a:t>
            </a:r>
          </a:p>
          <a:p>
            <a:pPr>
              <a:buFontTx/>
              <a:buNone/>
            </a:pPr>
            <a:r>
              <a:rPr lang="en-US" altLang="en-US" dirty="0"/>
              <a:t>(See LC-PCC PS 19.2.1.1.1)</a:t>
            </a:r>
          </a:p>
          <a:p>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6</a:t>
            </a:fld>
            <a:endParaRPr lang="en-US"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Terminology</a:t>
            </a:r>
          </a:p>
        </p:txBody>
      </p:sp>
      <p:sp>
        <p:nvSpPr>
          <p:cNvPr id="17411" name="Content Placeholder 2"/>
          <p:cNvSpPr>
            <a:spLocks noGrp="1"/>
          </p:cNvSpPr>
          <p:nvPr>
            <p:ph idx="1"/>
          </p:nvPr>
        </p:nvSpPr>
        <p:spPr/>
        <p:txBody>
          <a:bodyPr/>
          <a:lstStyle/>
          <a:p>
            <a:r>
              <a:rPr lang="en-US" altLang="en-US" dirty="0"/>
              <a:t>Authorized access point:</a:t>
            </a:r>
          </a:p>
          <a:p>
            <a:pPr>
              <a:buFontTx/>
              <a:buNone/>
            </a:pPr>
            <a:endParaRPr lang="en-US" altLang="en-US" dirty="0"/>
          </a:p>
          <a:p>
            <a:pPr>
              <a:buFontTx/>
              <a:buNone/>
            </a:pPr>
            <a:r>
              <a:rPr lang="en-US" altLang="en-US" dirty="0"/>
              <a:t>The standardized access point representing an entity. The authorized access point uniquely identifies the serial work. </a:t>
            </a:r>
          </a:p>
          <a:p>
            <a:pPr>
              <a:buFontTx/>
              <a:buNone/>
            </a:pPr>
            <a:endParaRPr lang="en-US" altLang="en-US" dirty="0"/>
          </a:p>
          <a:p>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7</a:t>
            </a:fld>
            <a:endParaRPr lang="en-US"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ltLang="en-US" dirty="0"/>
              <a:t>Identifying and </a:t>
            </a:r>
            <a:r>
              <a:rPr lang="en-US" altLang="en-US" dirty="0" smtClean="0"/>
              <a:t>Constructing </a:t>
            </a:r>
            <a:r>
              <a:rPr lang="en-US" altLang="en-US" dirty="0"/>
              <a:t>the </a:t>
            </a:r>
            <a:r>
              <a:rPr lang="en-US" altLang="en-US" dirty="0" smtClean="0"/>
              <a:t>Authorized Access Point </a:t>
            </a:r>
            <a:r>
              <a:rPr lang="en-US" altLang="en-US" dirty="0"/>
              <a:t>for a </a:t>
            </a:r>
            <a:r>
              <a:rPr lang="en-US" altLang="en-US" dirty="0" smtClean="0"/>
              <a:t>Work</a:t>
            </a:r>
            <a:endParaRPr lang="en-US" altLang="en-US" dirty="0"/>
          </a:p>
        </p:txBody>
      </p:sp>
      <p:sp>
        <p:nvSpPr>
          <p:cNvPr id="18435" name="Content Placeholder 2"/>
          <p:cNvSpPr>
            <a:spLocks noGrp="1"/>
          </p:cNvSpPr>
          <p:nvPr>
            <p:ph idx="1"/>
          </p:nvPr>
        </p:nvSpPr>
        <p:spPr/>
        <p:txBody>
          <a:bodyPr/>
          <a:lstStyle/>
          <a:p>
            <a:r>
              <a:rPr lang="en-US" altLang="en-US" dirty="0"/>
              <a:t>RDA 6.27.1.2 - 6.27.1.8</a:t>
            </a:r>
          </a:p>
          <a:p>
            <a:pPr lvl="1"/>
            <a:r>
              <a:rPr lang="en-US" altLang="en-US" dirty="0"/>
              <a:t>Creator</a:t>
            </a:r>
          </a:p>
          <a:p>
            <a:pPr lvl="2"/>
            <a:r>
              <a:rPr lang="en-US" altLang="en-US" dirty="0"/>
              <a:t>Determine if there is a creator (19.2.1.1)</a:t>
            </a:r>
          </a:p>
          <a:p>
            <a:pPr lvl="2"/>
            <a:r>
              <a:rPr lang="en-US" altLang="en-US" dirty="0"/>
              <a:t>Construct authorized access point (9.19.1 for persons), (10.10.1 for families), (11.13.1 for corporate bodies</a:t>
            </a:r>
            <a:r>
              <a:rPr lang="en-US" altLang="en-US" dirty="0" smtClean="0"/>
              <a:t>)</a:t>
            </a:r>
          </a:p>
          <a:p>
            <a:pPr lvl="1"/>
            <a:r>
              <a:rPr lang="en-US" altLang="en-US" dirty="0" smtClean="0"/>
              <a:t>Preferred </a:t>
            </a:r>
            <a:r>
              <a:rPr lang="en-US" altLang="en-US" dirty="0"/>
              <a:t>title of the work (6.2.1 - 6.2.2</a:t>
            </a:r>
            <a:r>
              <a:rPr lang="en-US" altLang="en-US" dirty="0" smtClean="0"/>
              <a:t>)</a:t>
            </a:r>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8</a:t>
            </a:fld>
            <a:endParaRPr lang="en-US"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marL="342900" indent="-342900">
              <a:spcAft>
                <a:spcPct val="30000"/>
              </a:spcAft>
            </a:pPr>
            <a:r>
              <a:rPr lang="en-US" altLang="en-US" dirty="0"/>
              <a:t>Corporate Body Creators of Serials RDA and LC-PCC PS 19.2.1.1.1</a:t>
            </a:r>
          </a:p>
        </p:txBody>
      </p:sp>
      <p:sp>
        <p:nvSpPr>
          <p:cNvPr id="20483" name="Rectangle 3"/>
          <p:cNvSpPr>
            <a:spLocks noGrp="1" noChangeArrowheads="1"/>
          </p:cNvSpPr>
          <p:nvPr>
            <p:ph idx="1"/>
          </p:nvPr>
        </p:nvSpPr>
        <p:spPr>
          <a:xfrm>
            <a:off x="228600" y="1981200"/>
            <a:ext cx="8534400" cy="4525963"/>
          </a:xfrm>
        </p:spPr>
        <p:txBody>
          <a:bodyPr/>
          <a:lstStyle/>
          <a:p>
            <a:r>
              <a:rPr lang="en-US" altLang="en-US" dirty="0" smtClean="0"/>
              <a:t>Works </a:t>
            </a:r>
            <a:r>
              <a:rPr lang="en-US" altLang="en-US" dirty="0"/>
              <a:t>of an administrative nature (Category a)</a:t>
            </a:r>
          </a:p>
          <a:p>
            <a:pPr lvl="1" eaLnBrk="1" hangingPunct="1">
              <a:buFontTx/>
              <a:buNone/>
            </a:pPr>
            <a:r>
              <a:rPr lang="en-US" altLang="en-US" dirty="0"/>
              <a:t>	-- e.g., annual reports and directories</a:t>
            </a:r>
          </a:p>
          <a:p>
            <a:r>
              <a:rPr lang="en-US" altLang="en-US" dirty="0" smtClean="0"/>
              <a:t>Collective </a:t>
            </a:r>
            <a:r>
              <a:rPr lang="en-US" altLang="en-US" dirty="0"/>
              <a:t>thought of a body (Category b)</a:t>
            </a:r>
          </a:p>
          <a:p>
            <a:pPr lvl="1" eaLnBrk="1" hangingPunct="1">
              <a:buFontTx/>
              <a:buNone/>
            </a:pPr>
            <a:r>
              <a:rPr lang="en-US" altLang="en-US" dirty="0"/>
              <a:t>  -- e.g., Reports of </a:t>
            </a:r>
            <a:r>
              <a:rPr lang="en-US" altLang="en-US" dirty="0" smtClean="0"/>
              <a:t>commissions</a:t>
            </a:r>
          </a:p>
          <a:p>
            <a:r>
              <a:rPr lang="en-US" altLang="en-US" dirty="0" smtClean="0"/>
              <a:t>Collective activity of a body (Category d)</a:t>
            </a:r>
          </a:p>
          <a:p>
            <a:pPr lvl="1" eaLnBrk="1" hangingPunct="1">
              <a:buFontTx/>
              <a:buNone/>
            </a:pPr>
            <a:r>
              <a:rPr lang="en-US" altLang="en-US" dirty="0" smtClean="0"/>
              <a:t>  </a:t>
            </a:r>
            <a:r>
              <a:rPr lang="en-US" altLang="en-US" dirty="0"/>
              <a:t>-- e.g., Conference proceedings</a:t>
            </a:r>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9</a:t>
            </a:fld>
            <a:endParaRPr lang="en-US"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Preferred Title</a:t>
            </a:r>
          </a:p>
        </p:txBody>
      </p:sp>
      <p:sp>
        <p:nvSpPr>
          <p:cNvPr id="19459" name="Content Placeholder 2"/>
          <p:cNvSpPr>
            <a:spLocks noGrp="1"/>
          </p:cNvSpPr>
          <p:nvPr>
            <p:ph idx="1"/>
          </p:nvPr>
        </p:nvSpPr>
        <p:spPr/>
        <p:txBody>
          <a:bodyPr>
            <a:normAutofit lnSpcReduction="10000"/>
          </a:bodyPr>
          <a:lstStyle/>
          <a:p>
            <a:r>
              <a:rPr lang="en-US" altLang="en-US" dirty="0"/>
              <a:t>Base the preferred title based on the title proper</a:t>
            </a:r>
          </a:p>
          <a:p>
            <a:r>
              <a:rPr lang="en-US" altLang="en-US" dirty="0"/>
              <a:t>Title proper is derived from the preferred source of identification from the first or earliest issue in hand</a:t>
            </a:r>
          </a:p>
          <a:p>
            <a:r>
              <a:rPr lang="en-US" altLang="en-US" dirty="0" smtClean="0"/>
              <a:t>For further </a:t>
            </a:r>
            <a:r>
              <a:rPr lang="en-US" altLang="en-US" dirty="0"/>
              <a:t>instructions </a:t>
            </a:r>
            <a:r>
              <a:rPr lang="en-US" altLang="en-US" dirty="0" smtClean="0"/>
              <a:t>about </a:t>
            </a:r>
            <a:r>
              <a:rPr lang="en-US" altLang="en-US" dirty="0"/>
              <a:t>recording preferred </a:t>
            </a:r>
            <a:r>
              <a:rPr lang="en-US" altLang="en-US" dirty="0" smtClean="0"/>
              <a:t>title, see RDA 6.2.2</a:t>
            </a:r>
          </a:p>
          <a:p>
            <a:r>
              <a:rPr lang="en-US" altLang="en-US" dirty="0" smtClean="0"/>
              <a:t>For additions to preferred title, see LC-PCC PS to RDA 6.27</a:t>
            </a:r>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10</a:t>
            </a:fld>
            <a:endParaRPr lang="en-US"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a:lstStyle/>
          <a:p>
            <a:r>
              <a:rPr lang="en-US" altLang="en-US" dirty="0"/>
              <a:t>Authorized </a:t>
            </a:r>
            <a:r>
              <a:rPr lang="en-US" altLang="en-US" dirty="0" smtClean="0"/>
              <a:t>Access Point </a:t>
            </a:r>
            <a:r>
              <a:rPr lang="en-US" altLang="en-US" dirty="0"/>
              <a:t>for a </a:t>
            </a:r>
            <a:r>
              <a:rPr lang="en-US" altLang="en-US" dirty="0" smtClean="0"/>
              <a:t>Work</a:t>
            </a:r>
            <a:endParaRPr lang="en-US" altLang="en-US" dirty="0"/>
          </a:p>
        </p:txBody>
      </p:sp>
      <p:sp>
        <p:nvSpPr>
          <p:cNvPr id="23555" name="Rectangle 3"/>
          <p:cNvSpPr>
            <a:spLocks noGrp="1"/>
          </p:cNvSpPr>
          <p:nvPr>
            <p:ph idx="1"/>
          </p:nvPr>
        </p:nvSpPr>
        <p:spPr/>
        <p:txBody>
          <a:bodyPr/>
          <a:lstStyle/>
          <a:p>
            <a:pPr>
              <a:lnSpc>
                <a:spcPct val="90000"/>
              </a:lnSpc>
            </a:pPr>
            <a:r>
              <a:rPr lang="en-US" altLang="en-US" dirty="0"/>
              <a:t>RDA 5.5</a:t>
            </a:r>
          </a:p>
          <a:p>
            <a:pPr lvl="1">
              <a:lnSpc>
                <a:spcPct val="90000"/>
              </a:lnSpc>
            </a:pPr>
            <a:r>
              <a:rPr lang="en-US" altLang="en-US" dirty="0"/>
              <a:t>2 parts:</a:t>
            </a:r>
          </a:p>
          <a:p>
            <a:pPr lvl="2">
              <a:lnSpc>
                <a:spcPct val="90000"/>
              </a:lnSpc>
            </a:pPr>
            <a:r>
              <a:rPr lang="en-US" altLang="en-US" dirty="0"/>
              <a:t>Creator of the work</a:t>
            </a:r>
          </a:p>
          <a:p>
            <a:pPr lvl="2">
              <a:lnSpc>
                <a:spcPct val="90000"/>
              </a:lnSpc>
            </a:pPr>
            <a:r>
              <a:rPr lang="en-US" altLang="en-US" dirty="0"/>
              <a:t>Preferred title for the work</a:t>
            </a:r>
          </a:p>
          <a:p>
            <a:pPr>
              <a:lnSpc>
                <a:spcPct val="90000"/>
              </a:lnSpc>
            </a:pPr>
            <a:r>
              <a:rPr lang="en-US" altLang="en-US" dirty="0"/>
              <a:t>Does not include relationship designators</a:t>
            </a:r>
          </a:p>
          <a:p>
            <a:pPr lvl="1">
              <a:lnSpc>
                <a:spcPct val="90000"/>
              </a:lnSpc>
            </a:pPr>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11</a:t>
            </a:fld>
            <a:endParaRPr lang="en-US" altLang="en-US" dirty="0"/>
          </a:p>
        </p:txBody>
      </p:sp>
      <p:sp>
        <p:nvSpPr>
          <p:cNvPr id="3" name="Rectangle 2"/>
          <p:cNvSpPr/>
          <p:nvPr/>
        </p:nvSpPr>
        <p:spPr>
          <a:xfrm>
            <a:off x="228600" y="3962400"/>
            <a:ext cx="8458200" cy="2246769"/>
          </a:xfrm>
          <a:prstGeom prst="rect">
            <a:avLst/>
          </a:prstGeom>
        </p:spPr>
        <p:txBody>
          <a:bodyPr wrap="square">
            <a:spAutoFit/>
          </a:bodyPr>
          <a:lstStyle/>
          <a:p>
            <a:pPr marL="1655763" indent="-1655763"/>
            <a:r>
              <a:rPr lang="en-US" sz="2800" dirty="0" smtClean="0">
                <a:solidFill>
                  <a:srgbClr val="C00000"/>
                </a:solidFill>
                <a:latin typeface="+mn-lt"/>
              </a:rPr>
              <a:t>110 2# $</a:t>
            </a:r>
            <a:r>
              <a:rPr lang="en-US" sz="2800" dirty="0">
                <a:solidFill>
                  <a:srgbClr val="C00000"/>
                </a:solidFill>
                <a:latin typeface="+mn-lt"/>
              </a:rPr>
              <a:t>a United Nations Population Fund, $e author, $e issuing body.</a:t>
            </a:r>
          </a:p>
          <a:p>
            <a:r>
              <a:rPr lang="en-US" sz="2800" dirty="0" smtClean="0">
                <a:solidFill>
                  <a:srgbClr val="C00000"/>
                </a:solidFill>
                <a:latin typeface="+mn-lt"/>
              </a:rPr>
              <a:t>245 10 $a </a:t>
            </a:r>
            <a:r>
              <a:rPr lang="en-US" sz="2800" dirty="0">
                <a:solidFill>
                  <a:srgbClr val="C00000"/>
                </a:solidFill>
                <a:latin typeface="+mn-lt"/>
              </a:rPr>
              <a:t>Maternal Health Thematic Fund annual report.</a:t>
            </a:r>
          </a:p>
          <a:p>
            <a:pPr marL="1087438" indent="-1087438"/>
            <a:r>
              <a:rPr lang="en-US" sz="2800" dirty="0" smtClean="0">
                <a:solidFill>
                  <a:srgbClr val="C00000"/>
                </a:solidFill>
                <a:latin typeface="+mn-lt"/>
              </a:rPr>
              <a:t>264 #1 $a </a:t>
            </a:r>
            <a:r>
              <a:rPr lang="en-US" sz="2800" dirty="0">
                <a:solidFill>
                  <a:srgbClr val="C00000"/>
                </a:solidFill>
                <a:latin typeface="+mn-lt"/>
              </a:rPr>
              <a:t>New York, NY : $b United Nations Population Fund, $c [2008?]-</a:t>
            </a:r>
          </a:p>
        </p:txBody>
      </p:sp>
    </p:spTree>
    <p:extLst>
      <p:ext uri="{BB962C8B-B14F-4D97-AF65-F5344CB8AC3E}">
        <p14:creationId xmlns:p14="http://schemas.microsoft.com/office/powerpoint/2010/main" val="721712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p:txBody>
          <a:bodyPr/>
          <a:lstStyle/>
          <a:p>
            <a:r>
              <a:rPr lang="en-US" altLang="en-US" dirty="0"/>
              <a:t>Authorized A</a:t>
            </a:r>
            <a:r>
              <a:rPr lang="en-US" altLang="en-US" dirty="0" smtClean="0"/>
              <a:t>ccess Point </a:t>
            </a:r>
            <a:r>
              <a:rPr lang="en-US" altLang="en-US" dirty="0"/>
              <a:t>for a </a:t>
            </a:r>
            <a:r>
              <a:rPr lang="en-US" altLang="en-US" dirty="0" smtClean="0"/>
              <a:t>Work </a:t>
            </a:r>
            <a:endParaRPr lang="en-US" altLang="en-US" dirty="0"/>
          </a:p>
        </p:txBody>
      </p:sp>
      <p:sp>
        <p:nvSpPr>
          <p:cNvPr id="24579" name="Content Placeholder 3"/>
          <p:cNvSpPr>
            <a:spLocks noGrp="1"/>
          </p:cNvSpPr>
          <p:nvPr>
            <p:ph idx="1"/>
          </p:nvPr>
        </p:nvSpPr>
        <p:spPr>
          <a:xfrm>
            <a:off x="228600" y="1600200"/>
            <a:ext cx="8458200" cy="4525963"/>
          </a:xfrm>
        </p:spPr>
        <p:txBody>
          <a:bodyPr/>
          <a:lstStyle/>
          <a:p>
            <a:pPr>
              <a:lnSpc>
                <a:spcPct val="90000"/>
              </a:lnSpc>
            </a:pPr>
            <a:r>
              <a:rPr lang="en-US" altLang="en-US" dirty="0"/>
              <a:t>A work does not necessarily have a “creator”</a:t>
            </a:r>
          </a:p>
          <a:p>
            <a:pPr marL="742950" lvl="2" indent="-342900">
              <a:buFontTx/>
              <a:buNone/>
            </a:pPr>
            <a:endParaRPr lang="en-US" altLang="en-US" sz="900" dirty="0"/>
          </a:p>
          <a:p>
            <a:pPr marL="914400" lvl="1" indent="-914400">
              <a:buNone/>
            </a:pPr>
            <a:r>
              <a:rPr lang="en-US" altLang="en-US" sz="2400" dirty="0" smtClean="0">
                <a:solidFill>
                  <a:srgbClr val="C00000"/>
                </a:solidFill>
              </a:rPr>
              <a:t>245 _0 $a </a:t>
            </a:r>
            <a:r>
              <a:rPr lang="en-US" altLang="en-US" sz="2400" dirty="0">
                <a:solidFill>
                  <a:srgbClr val="C00000"/>
                </a:solidFill>
              </a:rPr>
              <a:t>Region : $b Regional studies of Russia, Eastern Europe, and Central Asia.</a:t>
            </a:r>
          </a:p>
          <a:p>
            <a:pPr marL="914400" lvl="1" indent="-914400">
              <a:buNone/>
            </a:pPr>
            <a:r>
              <a:rPr lang="en-US" altLang="en-US" sz="2400" dirty="0" smtClean="0">
                <a:solidFill>
                  <a:srgbClr val="C00000"/>
                </a:solidFill>
              </a:rPr>
              <a:t>264 #1 $a </a:t>
            </a:r>
            <a:r>
              <a:rPr lang="en-US" altLang="en-US" sz="2400" dirty="0">
                <a:solidFill>
                  <a:srgbClr val="C00000"/>
                </a:solidFill>
              </a:rPr>
              <a:t>Bloomington, Indiana, U.S.A. : $b </a:t>
            </a:r>
            <a:r>
              <a:rPr lang="en-US" altLang="en-US" sz="2400" dirty="0" err="1">
                <a:solidFill>
                  <a:srgbClr val="C00000"/>
                </a:solidFill>
              </a:rPr>
              <a:t>Slavica</a:t>
            </a:r>
            <a:r>
              <a:rPr lang="en-US" altLang="en-US" sz="2400" dirty="0">
                <a:solidFill>
                  <a:srgbClr val="C00000"/>
                </a:solidFill>
              </a:rPr>
              <a:t> Publishers, $c 2012-</a:t>
            </a:r>
          </a:p>
          <a:p>
            <a:pPr marL="862013" lvl="1" indent="-862013">
              <a:buNone/>
            </a:pPr>
            <a:endParaRPr lang="en-US" altLang="en-US" sz="1400"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12</a:t>
            </a:fld>
            <a:endParaRPr lang="en-US" altLang="en-US" dirty="0"/>
          </a:p>
        </p:txBody>
      </p:sp>
      <p:sp>
        <p:nvSpPr>
          <p:cNvPr id="4" name="Rectangle 3"/>
          <p:cNvSpPr/>
          <p:nvPr/>
        </p:nvSpPr>
        <p:spPr>
          <a:xfrm>
            <a:off x="200246" y="4114800"/>
            <a:ext cx="8305800" cy="2308324"/>
          </a:xfrm>
          <a:prstGeom prst="rect">
            <a:avLst/>
          </a:prstGeom>
        </p:spPr>
        <p:txBody>
          <a:bodyPr wrap="square">
            <a:spAutoFit/>
          </a:bodyPr>
          <a:lstStyle/>
          <a:p>
            <a:pPr marL="796925" indent="-796925"/>
            <a:r>
              <a:rPr lang="pl-PL" sz="2400" dirty="0" smtClean="0">
                <a:solidFill>
                  <a:srgbClr val="C00000"/>
                </a:solidFill>
                <a:latin typeface="+mn-lt"/>
              </a:rPr>
              <a:t>245</a:t>
            </a:r>
            <a:r>
              <a:rPr lang="en-US" sz="2400" dirty="0" smtClean="0">
                <a:solidFill>
                  <a:srgbClr val="C00000"/>
                </a:solidFill>
                <a:latin typeface="+mn-lt"/>
              </a:rPr>
              <a:t> </a:t>
            </a:r>
            <a:r>
              <a:rPr lang="pl-PL" sz="2400" dirty="0" smtClean="0">
                <a:solidFill>
                  <a:srgbClr val="C00000"/>
                </a:solidFill>
                <a:latin typeface="+mn-lt"/>
              </a:rPr>
              <a:t>00</a:t>
            </a:r>
            <a:r>
              <a:rPr lang="en-US" sz="2400" dirty="0" smtClean="0">
                <a:solidFill>
                  <a:srgbClr val="C00000"/>
                </a:solidFill>
                <a:latin typeface="+mn-lt"/>
              </a:rPr>
              <a:t> </a:t>
            </a:r>
            <a:r>
              <a:rPr lang="pl-PL" sz="2400" dirty="0" smtClean="0">
                <a:solidFill>
                  <a:srgbClr val="C00000"/>
                </a:solidFill>
                <a:latin typeface="+mn-lt"/>
              </a:rPr>
              <a:t>$a </a:t>
            </a:r>
            <a:r>
              <a:rPr lang="pl-PL" sz="2400" dirty="0">
                <a:solidFill>
                  <a:srgbClr val="C00000"/>
                </a:solidFill>
                <a:latin typeface="+mn-lt"/>
              </a:rPr>
              <a:t>Biuletyn naukowy UWM / $c Uniwersytet Warmińsko-Mazurski w Olsztynie.</a:t>
            </a:r>
          </a:p>
          <a:p>
            <a:pPr marL="862013" indent="-862013"/>
            <a:r>
              <a:rPr lang="pl-PL" sz="2400" dirty="0" smtClean="0">
                <a:solidFill>
                  <a:srgbClr val="C00000"/>
                </a:solidFill>
                <a:latin typeface="+mn-lt"/>
              </a:rPr>
              <a:t>246</a:t>
            </a:r>
            <a:r>
              <a:rPr lang="en-US" sz="2400" dirty="0" smtClean="0">
                <a:solidFill>
                  <a:srgbClr val="C00000"/>
                </a:solidFill>
                <a:latin typeface="+mn-lt"/>
              </a:rPr>
              <a:t> </a:t>
            </a:r>
            <a:r>
              <a:rPr lang="pl-PL" sz="2400" dirty="0" smtClean="0">
                <a:solidFill>
                  <a:srgbClr val="C00000"/>
                </a:solidFill>
                <a:latin typeface="+mn-lt"/>
              </a:rPr>
              <a:t>1#</a:t>
            </a:r>
            <a:r>
              <a:rPr lang="en-US" sz="2400" dirty="0" smtClean="0">
                <a:solidFill>
                  <a:srgbClr val="C00000"/>
                </a:solidFill>
                <a:latin typeface="+mn-lt"/>
              </a:rPr>
              <a:t> </a:t>
            </a:r>
            <a:r>
              <a:rPr lang="pl-PL" sz="2400" dirty="0" smtClean="0">
                <a:solidFill>
                  <a:srgbClr val="C00000"/>
                </a:solidFill>
                <a:latin typeface="+mn-lt"/>
              </a:rPr>
              <a:t>$</a:t>
            </a:r>
            <a:r>
              <a:rPr lang="pl-PL" sz="2400" dirty="0">
                <a:solidFill>
                  <a:srgbClr val="C00000"/>
                </a:solidFill>
                <a:latin typeface="+mn-lt"/>
              </a:rPr>
              <a:t>a Biuletyn naukowy Uniwersytetu Warmińsko-Mazurskiego</a:t>
            </a:r>
          </a:p>
          <a:p>
            <a:pPr marL="862013" indent="-862013"/>
            <a:r>
              <a:rPr lang="pl-PL" sz="2400" dirty="0" smtClean="0">
                <a:solidFill>
                  <a:srgbClr val="C00000"/>
                </a:solidFill>
                <a:latin typeface="+mn-lt"/>
              </a:rPr>
              <a:t>254</a:t>
            </a:r>
            <a:r>
              <a:rPr lang="en-US" sz="2400" dirty="0" smtClean="0">
                <a:solidFill>
                  <a:srgbClr val="C00000"/>
                </a:solidFill>
                <a:latin typeface="+mn-lt"/>
              </a:rPr>
              <a:t> </a:t>
            </a:r>
            <a:r>
              <a:rPr lang="pl-PL" sz="2400" dirty="0" smtClean="0">
                <a:solidFill>
                  <a:srgbClr val="C00000"/>
                </a:solidFill>
                <a:latin typeface="+mn-lt"/>
              </a:rPr>
              <a:t>#1</a:t>
            </a:r>
            <a:r>
              <a:rPr lang="en-US" sz="2400" dirty="0" smtClean="0">
                <a:solidFill>
                  <a:srgbClr val="C00000"/>
                </a:solidFill>
                <a:latin typeface="+mn-lt"/>
              </a:rPr>
              <a:t> </a:t>
            </a:r>
            <a:r>
              <a:rPr lang="pl-PL" sz="2400" dirty="0" smtClean="0">
                <a:solidFill>
                  <a:srgbClr val="C00000"/>
                </a:solidFill>
                <a:latin typeface="+mn-lt"/>
              </a:rPr>
              <a:t>$a </a:t>
            </a:r>
            <a:r>
              <a:rPr lang="pl-PL" sz="2400" dirty="0">
                <a:solidFill>
                  <a:srgbClr val="C00000"/>
                </a:solidFill>
                <a:latin typeface="+mn-lt"/>
              </a:rPr>
              <a:t>Olsztyn : $b Wydawnictwo Uniwersytetu Warmińsko-Mazurskiego</a:t>
            </a:r>
          </a:p>
        </p:txBody>
      </p:sp>
    </p:spTree>
    <p:extLst>
      <p:ext uri="{BB962C8B-B14F-4D97-AF65-F5344CB8AC3E}">
        <p14:creationId xmlns:p14="http://schemas.microsoft.com/office/powerpoint/2010/main" val="2082149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85800" y="6249988"/>
            <a:ext cx="19050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endParaRPr lang="en-US" altLang="en-US" sz="1800" dirty="0">
              <a:solidFill>
                <a:schemeClr val="tx1"/>
              </a:solidFill>
            </a:endParaRPr>
          </a:p>
        </p:txBody>
      </p:sp>
      <p:sp>
        <p:nvSpPr>
          <p:cNvPr id="22531" name="Rectangle 3"/>
          <p:cNvSpPr>
            <a:spLocks noChangeArrowheads="1"/>
          </p:cNvSpPr>
          <p:nvPr/>
        </p:nvSpPr>
        <p:spPr bwMode="auto">
          <a:xfrm>
            <a:off x="3124200" y="6249988"/>
            <a:ext cx="28956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endParaRPr lang="en-US" altLang="en-US" sz="1800" dirty="0">
              <a:solidFill>
                <a:schemeClr val="tx1"/>
              </a:solidFill>
            </a:endParaRPr>
          </a:p>
        </p:txBody>
      </p:sp>
      <p:sp>
        <p:nvSpPr>
          <p:cNvPr id="22532" name="Rectangle 4"/>
          <p:cNvSpPr>
            <a:spLocks noGrp="1" noChangeArrowheads="1"/>
          </p:cNvSpPr>
          <p:nvPr>
            <p:ph type="title"/>
          </p:nvPr>
        </p:nvSpPr>
        <p:spPr>
          <a:noFill/>
        </p:spPr>
        <p:txBody>
          <a:bodyPr lIns="90488" tIns="44450" rIns="90488" bIns="44450">
            <a:normAutofit fontScale="90000"/>
          </a:bodyPr>
          <a:lstStyle/>
          <a:p>
            <a:pPr eaLnBrk="1" hangingPunct="1"/>
            <a:r>
              <a:rPr lang="en-US" altLang="en-US" dirty="0"/>
              <a:t>Person or Family Creators of Serials</a:t>
            </a:r>
            <a:br>
              <a:rPr lang="en-US" altLang="en-US" dirty="0"/>
            </a:br>
            <a:r>
              <a:rPr lang="en-US" altLang="en-US" dirty="0"/>
              <a:t>RDA 19.2.1.1.3 </a:t>
            </a:r>
          </a:p>
        </p:txBody>
      </p:sp>
      <p:sp>
        <p:nvSpPr>
          <p:cNvPr id="4" name="Content Placeholder 3"/>
          <p:cNvSpPr>
            <a:spLocks noGrp="1"/>
          </p:cNvSpPr>
          <p:nvPr>
            <p:ph idx="1"/>
          </p:nvPr>
        </p:nvSpPr>
        <p:spPr/>
        <p:txBody>
          <a:bodyPr/>
          <a:lstStyle/>
          <a:p>
            <a:r>
              <a:rPr lang="en-US" dirty="0"/>
              <a:t>Entry under personal author (rare</a:t>
            </a:r>
            <a:r>
              <a:rPr lang="en-US" dirty="0" smtClean="0"/>
              <a:t>):</a:t>
            </a:r>
          </a:p>
          <a:p>
            <a:pPr marL="0" indent="0">
              <a:buNone/>
            </a:pPr>
            <a:endParaRPr lang="en-US" dirty="0" smtClean="0"/>
          </a:p>
          <a:p>
            <a:pPr marL="0" indent="0">
              <a:buNone/>
            </a:pPr>
            <a:r>
              <a:rPr lang="en-US" sz="2800" dirty="0">
                <a:solidFill>
                  <a:srgbClr val="C00000"/>
                </a:solidFill>
              </a:rPr>
              <a:t> </a:t>
            </a:r>
            <a:r>
              <a:rPr lang="en-US" sz="2800" dirty="0" smtClean="0">
                <a:solidFill>
                  <a:srgbClr val="C00000"/>
                </a:solidFill>
              </a:rPr>
              <a:t>   100 </a:t>
            </a:r>
            <a:r>
              <a:rPr lang="en-US" sz="2800" dirty="0">
                <a:solidFill>
                  <a:srgbClr val="C00000"/>
                </a:solidFill>
              </a:rPr>
              <a:t>1#  $a Gresham, </a:t>
            </a:r>
            <a:r>
              <a:rPr lang="en-US" sz="2800" dirty="0" smtClean="0">
                <a:solidFill>
                  <a:srgbClr val="C00000"/>
                </a:solidFill>
              </a:rPr>
              <a:t>Don, $e author.</a:t>
            </a:r>
            <a:endParaRPr lang="en-US" sz="2800" dirty="0">
              <a:solidFill>
                <a:srgbClr val="C00000"/>
              </a:solidFill>
            </a:endParaRPr>
          </a:p>
          <a:p>
            <a:pPr marL="0" indent="0">
              <a:buNone/>
            </a:pPr>
            <a:r>
              <a:rPr lang="en-US" sz="2800" dirty="0">
                <a:solidFill>
                  <a:srgbClr val="C00000"/>
                </a:solidFill>
              </a:rPr>
              <a:t> </a:t>
            </a:r>
            <a:r>
              <a:rPr lang="en-US" sz="2800" dirty="0" smtClean="0">
                <a:solidFill>
                  <a:srgbClr val="C00000"/>
                </a:solidFill>
              </a:rPr>
              <a:t>   245 </a:t>
            </a:r>
            <a:r>
              <a:rPr lang="en-US" sz="2800" dirty="0">
                <a:solidFill>
                  <a:srgbClr val="C00000"/>
                </a:solidFill>
              </a:rPr>
              <a:t>14  $a The country music newsletter. </a:t>
            </a:r>
          </a:p>
        </p:txBody>
      </p:sp>
      <p:sp>
        <p:nvSpPr>
          <p:cNvPr id="22533" name="Rectangle 5"/>
          <p:cNvSpPr>
            <a:spLocks noChangeArrowheads="1"/>
          </p:cNvSpPr>
          <p:nvPr/>
        </p:nvSpPr>
        <p:spPr bwMode="auto">
          <a:xfrm>
            <a:off x="1574800" y="2400300"/>
            <a:ext cx="2016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endParaRPr lang="en-US" altLang="en-US" sz="1800" dirty="0">
              <a:solidFill>
                <a:schemeClr val="tx1"/>
              </a:solidFill>
            </a:endParaRPr>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13</a:t>
            </a:fld>
            <a:endParaRPr lang="en-US" alt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title" idx="4294967295"/>
          </p:nvPr>
        </p:nvSpPr>
        <p:spPr/>
        <p:txBody>
          <a:bodyPr/>
          <a:lstStyle/>
          <a:p>
            <a:r>
              <a:rPr lang="en-US" altLang="en-US" b="1" dirty="0" smtClean="0"/>
              <a:t>Quiz 1</a:t>
            </a:r>
          </a:p>
        </p:txBody>
      </p:sp>
      <p:sp>
        <p:nvSpPr>
          <p:cNvPr id="36867" name="Content Placeholder 4"/>
          <p:cNvSpPr>
            <a:spLocks noGrp="1"/>
          </p:cNvSpPr>
          <p:nvPr>
            <p:ph idx="4294967295"/>
          </p:nvPr>
        </p:nvSpPr>
        <p:spPr>
          <a:xfrm>
            <a:off x="304800" y="1219200"/>
            <a:ext cx="8534400" cy="5410200"/>
          </a:xfrm>
        </p:spPr>
        <p:txBody>
          <a:bodyPr>
            <a:normAutofit/>
          </a:bodyPr>
          <a:lstStyle/>
          <a:p>
            <a:pPr>
              <a:buFontTx/>
              <a:buNone/>
            </a:pPr>
            <a:r>
              <a:rPr lang="en-US" altLang="en-US" sz="2800" dirty="0" smtClean="0"/>
              <a:t>What is the Authorized Access Point for the work?</a:t>
            </a:r>
          </a:p>
          <a:p>
            <a:pPr>
              <a:buFontTx/>
              <a:buNone/>
            </a:pPr>
            <a:r>
              <a:rPr lang="en-US" altLang="en-US" sz="2800" dirty="0" smtClean="0"/>
              <a:t>Cover:</a:t>
            </a:r>
          </a:p>
          <a:p>
            <a:pPr>
              <a:buFontTx/>
              <a:buNone/>
            </a:pPr>
            <a:endParaRPr lang="en-US" altLang="en-US" sz="2800" dirty="0" smtClean="0"/>
          </a:p>
          <a:p>
            <a:pPr>
              <a:buFontTx/>
              <a:buNone/>
            </a:pPr>
            <a:endParaRPr lang="en-US" altLang="en-US" dirty="0" smtClean="0"/>
          </a:p>
          <a:p>
            <a:pPr>
              <a:spcBef>
                <a:spcPct val="0"/>
              </a:spcBef>
              <a:buFontTx/>
              <a:buNone/>
            </a:pPr>
            <a:endParaRPr lang="en-US" altLang="en-US" sz="2800" i="1" dirty="0" smtClean="0"/>
          </a:p>
          <a:p>
            <a:pPr>
              <a:spcBef>
                <a:spcPct val="0"/>
              </a:spcBef>
              <a:buFontTx/>
              <a:buNone/>
            </a:pPr>
            <a:endParaRPr lang="en-US" altLang="en-US" sz="2800" i="1" dirty="0"/>
          </a:p>
          <a:p>
            <a:pPr>
              <a:spcBef>
                <a:spcPct val="0"/>
              </a:spcBef>
              <a:buFontTx/>
              <a:buNone/>
            </a:pPr>
            <a:r>
              <a:rPr lang="en-US" altLang="en-US" sz="2800" i="1" dirty="0" smtClean="0"/>
              <a:t>-</a:t>
            </a:r>
            <a:r>
              <a:rPr lang="en-US" altLang="en-US" sz="2400" i="1" dirty="0" smtClean="0"/>
              <a:t>Hint: the resource describes the internal policies and finances of the corporate body. </a:t>
            </a:r>
          </a:p>
          <a:p>
            <a:pPr marL="0" indent="0">
              <a:spcBef>
                <a:spcPct val="0"/>
              </a:spcBef>
              <a:buNone/>
            </a:pPr>
            <a:r>
              <a:rPr lang="en-US" altLang="en-US" sz="2400" i="1" dirty="0" smtClean="0"/>
              <a:t>-Also, assume no conflict.</a:t>
            </a:r>
          </a:p>
          <a:p>
            <a:pPr>
              <a:spcBef>
                <a:spcPct val="0"/>
              </a:spcBef>
              <a:buFontTx/>
              <a:buChar char="-"/>
            </a:pPr>
            <a:endParaRPr lang="en-US" altLang="en-US" sz="2400" i="1" dirty="0"/>
          </a:p>
          <a:p>
            <a:pPr marL="0" indent="0">
              <a:spcBef>
                <a:spcPct val="0"/>
              </a:spcBef>
              <a:buNone/>
            </a:pPr>
            <a:r>
              <a:rPr lang="en-US" altLang="en-US" sz="2400" dirty="0" smtClean="0"/>
              <a:t>110 _ _ $a ___________________________</a:t>
            </a:r>
          </a:p>
          <a:p>
            <a:pPr marL="0" indent="0">
              <a:spcBef>
                <a:spcPct val="0"/>
              </a:spcBef>
              <a:buNone/>
            </a:pPr>
            <a:r>
              <a:rPr lang="en-US" altLang="en-US" sz="2400" dirty="0" smtClean="0"/>
              <a:t>245 _ _ $a ___________________________</a:t>
            </a:r>
          </a:p>
        </p:txBody>
      </p:sp>
      <p:sp>
        <p:nvSpPr>
          <p:cNvPr id="2560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r>
              <a:rPr lang="en-US" altLang="en-US" sz="1400">
                <a:solidFill>
                  <a:schemeClr val="tx1"/>
                </a:solidFill>
              </a:rPr>
              <a:t>6-</a:t>
            </a:r>
            <a:fld id="{672C1DDC-2E27-4D6F-8987-3EE631EF594E}" type="slidenum">
              <a:rPr lang="en-US" altLang="en-US" sz="1400">
                <a:solidFill>
                  <a:schemeClr val="tx1"/>
                </a:solidFill>
              </a:rPr>
              <a:pPr eaLnBrk="1" hangingPunct="1">
                <a:spcBef>
                  <a:spcPct val="0"/>
                </a:spcBef>
                <a:buFontTx/>
                <a:buNone/>
              </a:pPr>
              <a:t>14</a:t>
            </a:fld>
            <a:endParaRPr lang="en-US" altLang="en-US" sz="1400">
              <a:solidFill>
                <a:schemeClr val="tx1"/>
              </a:solidFill>
            </a:endParaRPr>
          </a:p>
        </p:txBody>
      </p:sp>
      <p:sp>
        <p:nvSpPr>
          <p:cNvPr id="2" name="TextBox 1"/>
          <p:cNvSpPr txBox="1"/>
          <p:nvPr/>
        </p:nvSpPr>
        <p:spPr>
          <a:xfrm>
            <a:off x="1594778" y="1828800"/>
            <a:ext cx="6096000" cy="1970088"/>
          </a:xfrm>
          <a:prstGeom prst="rect">
            <a:avLst/>
          </a:prstGeom>
        </p:spPr>
        <p:style>
          <a:lnRef idx="2">
            <a:schemeClr val="dk1"/>
          </a:lnRef>
          <a:fillRef idx="1">
            <a:schemeClr val="lt1"/>
          </a:fillRef>
          <a:effectRef idx="0">
            <a:schemeClr val="dk1"/>
          </a:effectRef>
          <a:fontRef idx="minor">
            <a:schemeClr val="dk1"/>
          </a:fontRef>
        </p:style>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2800" dirty="0">
                <a:solidFill>
                  <a:srgbClr val="000000"/>
                </a:solidFill>
              </a:rPr>
              <a:t>The Mohamed bin </a:t>
            </a:r>
            <a:r>
              <a:rPr lang="en-US" altLang="en-US" sz="2800" dirty="0" err="1">
                <a:solidFill>
                  <a:srgbClr val="000000"/>
                </a:solidFill>
              </a:rPr>
              <a:t>Zayed</a:t>
            </a:r>
            <a:r>
              <a:rPr lang="en-US" altLang="en-US" sz="2800" dirty="0">
                <a:solidFill>
                  <a:srgbClr val="000000"/>
                </a:solidFill>
              </a:rPr>
              <a:t> Species Conservation Fund</a:t>
            </a:r>
          </a:p>
          <a:p>
            <a:pPr algn="ctr" eaLnBrk="1" hangingPunct="1"/>
            <a:endParaRPr lang="en-US" altLang="en-US" dirty="0">
              <a:solidFill>
                <a:srgbClr val="000000"/>
              </a:solidFill>
            </a:endParaRPr>
          </a:p>
          <a:p>
            <a:pPr algn="ctr" eaLnBrk="1" hangingPunct="1"/>
            <a:r>
              <a:rPr lang="en-US" altLang="en-US" sz="2400" dirty="0">
                <a:solidFill>
                  <a:srgbClr val="000000"/>
                </a:solidFill>
              </a:rPr>
              <a:t>Annual Report</a:t>
            </a:r>
          </a:p>
          <a:p>
            <a:pPr algn="ctr" eaLnBrk="1" hangingPunct="1"/>
            <a:r>
              <a:rPr lang="en-US" altLang="en-US" sz="2400" dirty="0">
                <a:solidFill>
                  <a:srgbClr val="000000"/>
                </a:solidFill>
              </a:rPr>
              <a:t>2012</a:t>
            </a:r>
            <a:endParaRPr lang="en-US" altLang="en-US" dirty="0">
              <a:solidFill>
                <a:srgbClr val="000000"/>
              </a:solidFill>
            </a:endParaRPr>
          </a:p>
        </p:txBody>
      </p:sp>
    </p:spTree>
    <p:extLst>
      <p:ext uri="{BB962C8B-B14F-4D97-AF65-F5344CB8AC3E}">
        <p14:creationId xmlns:p14="http://schemas.microsoft.com/office/powerpoint/2010/main" val="2399218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p:txBody>
          <a:bodyPr/>
          <a:lstStyle/>
          <a:p>
            <a:r>
              <a:rPr lang="en-US" altLang="en-US" b="1" dirty="0" smtClean="0"/>
              <a:t>Answer</a:t>
            </a:r>
          </a:p>
        </p:txBody>
      </p:sp>
      <p:sp>
        <p:nvSpPr>
          <p:cNvPr id="26627" name="Content Placeholder 3"/>
          <p:cNvSpPr>
            <a:spLocks noGrp="1"/>
          </p:cNvSpPr>
          <p:nvPr>
            <p:ph idx="1"/>
          </p:nvPr>
        </p:nvSpPr>
        <p:spPr>
          <a:xfrm>
            <a:off x="304800" y="2514600"/>
            <a:ext cx="8534400" cy="3611563"/>
          </a:xfrm>
        </p:spPr>
        <p:txBody>
          <a:bodyPr/>
          <a:lstStyle/>
          <a:p>
            <a:pPr marL="1143000" indent="-1143000">
              <a:buFontTx/>
              <a:buNone/>
            </a:pPr>
            <a:r>
              <a:rPr lang="en-US" altLang="en-US" sz="2400" dirty="0" smtClean="0"/>
              <a:t>110 2# $a Mohamed bin </a:t>
            </a:r>
            <a:r>
              <a:rPr lang="en-US" altLang="en-US" sz="2400" dirty="0" err="1" smtClean="0"/>
              <a:t>Zayed</a:t>
            </a:r>
            <a:r>
              <a:rPr lang="en-US" altLang="en-US" sz="2400" dirty="0" smtClean="0"/>
              <a:t> Species Conservation Fund, $e author, $e issuing body.</a:t>
            </a:r>
          </a:p>
          <a:p>
            <a:pPr marL="0" indent="0">
              <a:buFontTx/>
              <a:buNone/>
            </a:pPr>
            <a:r>
              <a:rPr lang="en-US" altLang="en-US" sz="2400" dirty="0" smtClean="0"/>
              <a:t>245 10 $a Annual report.</a:t>
            </a:r>
          </a:p>
          <a:p>
            <a:pPr marL="0" indent="0">
              <a:buFontTx/>
              <a:buNone/>
            </a:pPr>
            <a:endParaRPr lang="en-US" altLang="en-US" dirty="0" smtClean="0"/>
          </a:p>
        </p:txBody>
      </p:sp>
      <p:sp>
        <p:nvSpPr>
          <p:cNvPr id="2662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r>
              <a:rPr lang="en-US" altLang="en-US" sz="1400">
                <a:solidFill>
                  <a:schemeClr val="tx1"/>
                </a:solidFill>
              </a:rPr>
              <a:t>6-</a:t>
            </a:r>
            <a:fld id="{60D404B7-6B14-4A30-B6E6-F566E2151A5C}" type="slidenum">
              <a:rPr lang="en-US" altLang="en-US" sz="1400">
                <a:solidFill>
                  <a:schemeClr val="tx1"/>
                </a:solidFill>
              </a:rPr>
              <a:pPr eaLnBrk="1" hangingPunct="1">
                <a:spcBef>
                  <a:spcPct val="0"/>
                </a:spcBef>
                <a:buFontTx/>
                <a:buNone/>
              </a:pPr>
              <a:t>15</a:t>
            </a:fld>
            <a:endParaRPr lang="en-US" altLang="en-US" sz="1400">
              <a:solidFill>
                <a:schemeClr val="tx1"/>
              </a:solidFill>
            </a:endParaRPr>
          </a:p>
        </p:txBody>
      </p:sp>
    </p:spTree>
    <p:extLst>
      <p:ext uri="{BB962C8B-B14F-4D97-AF65-F5344CB8AC3E}">
        <p14:creationId xmlns:p14="http://schemas.microsoft.com/office/powerpoint/2010/main" val="26105259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a:xfrm>
            <a:off x="457200" y="38100"/>
            <a:ext cx="8229600" cy="1143000"/>
          </a:xfrm>
        </p:spPr>
        <p:txBody>
          <a:bodyPr/>
          <a:lstStyle/>
          <a:p>
            <a:r>
              <a:rPr lang="en-US" altLang="en-US" b="1" dirty="0" smtClean="0"/>
              <a:t>Quiz 2</a:t>
            </a:r>
          </a:p>
        </p:txBody>
      </p:sp>
      <p:sp>
        <p:nvSpPr>
          <p:cNvPr id="26627" name="Content Placeholder 3"/>
          <p:cNvSpPr>
            <a:spLocks noGrp="1"/>
          </p:cNvSpPr>
          <p:nvPr>
            <p:ph idx="1"/>
          </p:nvPr>
        </p:nvSpPr>
        <p:spPr>
          <a:xfrm>
            <a:off x="457200" y="1219200"/>
            <a:ext cx="8229600" cy="5638800"/>
          </a:xfrm>
        </p:spPr>
        <p:txBody>
          <a:bodyPr>
            <a:normAutofit lnSpcReduction="10000"/>
          </a:bodyPr>
          <a:lstStyle/>
          <a:p>
            <a:pPr marL="0" indent="0">
              <a:buFontTx/>
              <a:buNone/>
            </a:pPr>
            <a:r>
              <a:rPr lang="en-US" altLang="en-US" sz="2800" dirty="0" smtClean="0"/>
              <a:t>What is the Authorized Access Point for the work?</a:t>
            </a:r>
          </a:p>
          <a:p>
            <a:pPr marL="0" indent="0">
              <a:buFontTx/>
              <a:buNone/>
            </a:pPr>
            <a:endParaRPr lang="en-US" altLang="en-US" dirty="0" smtClean="0"/>
          </a:p>
          <a:p>
            <a:pPr marL="0" indent="0">
              <a:buFontTx/>
              <a:buNone/>
            </a:pPr>
            <a:r>
              <a:rPr lang="en-US" altLang="en-US" sz="2400" dirty="0" smtClean="0"/>
              <a:t>Cover:</a:t>
            </a:r>
          </a:p>
          <a:p>
            <a:pPr marL="0" indent="0">
              <a:buFontTx/>
              <a:buNone/>
            </a:pPr>
            <a:endParaRPr lang="en-US" altLang="en-US" sz="2400" dirty="0" smtClean="0"/>
          </a:p>
          <a:p>
            <a:pPr marL="0" indent="0">
              <a:buFontTx/>
              <a:buNone/>
            </a:pPr>
            <a:endParaRPr lang="en-US" altLang="en-US" sz="2400" dirty="0" smtClean="0"/>
          </a:p>
          <a:p>
            <a:pPr marL="0" indent="0">
              <a:buFontTx/>
              <a:buNone/>
            </a:pPr>
            <a:endParaRPr lang="en-US" altLang="en-US" sz="2400" dirty="0" smtClean="0"/>
          </a:p>
          <a:p>
            <a:pPr marL="0" indent="0">
              <a:buFontTx/>
              <a:buNone/>
            </a:pPr>
            <a:r>
              <a:rPr lang="en-US" altLang="en-US" sz="2400" dirty="0" smtClean="0"/>
              <a:t>Editorial page:</a:t>
            </a:r>
          </a:p>
          <a:p>
            <a:pPr marL="0" indent="0">
              <a:buFontTx/>
              <a:buNone/>
            </a:pPr>
            <a:endParaRPr lang="en-US" altLang="en-US" dirty="0" smtClean="0"/>
          </a:p>
          <a:p>
            <a:pPr marL="0" indent="0">
              <a:buFontTx/>
              <a:buNone/>
            </a:pPr>
            <a:endParaRPr lang="en-US" altLang="en-US" dirty="0" smtClean="0"/>
          </a:p>
          <a:p>
            <a:pPr marL="0" indent="0">
              <a:spcBef>
                <a:spcPct val="0"/>
              </a:spcBef>
              <a:buNone/>
            </a:pPr>
            <a:endParaRPr lang="en-US" altLang="en-US" sz="3000" dirty="0" smtClean="0"/>
          </a:p>
          <a:p>
            <a:pPr marL="0" indent="0">
              <a:spcBef>
                <a:spcPct val="0"/>
              </a:spcBef>
              <a:buNone/>
            </a:pPr>
            <a:r>
              <a:rPr lang="en-US" altLang="en-US" sz="2800" dirty="0" smtClean="0"/>
              <a:t>110 </a:t>
            </a:r>
            <a:r>
              <a:rPr lang="en-US" altLang="en-US" sz="2800" dirty="0"/>
              <a:t>_ _ $a ___________________________</a:t>
            </a:r>
          </a:p>
          <a:p>
            <a:pPr marL="0" indent="0">
              <a:spcBef>
                <a:spcPct val="0"/>
              </a:spcBef>
              <a:buNone/>
            </a:pPr>
            <a:r>
              <a:rPr lang="en-US" altLang="en-US" sz="2800" dirty="0"/>
              <a:t>245 _ _ $a ___________________________</a:t>
            </a:r>
          </a:p>
          <a:p>
            <a:pPr marL="0" indent="0">
              <a:buFontTx/>
              <a:buNone/>
            </a:pPr>
            <a:endParaRPr lang="en-US" altLang="en-US" dirty="0" smtClean="0"/>
          </a:p>
        </p:txBody>
      </p:sp>
      <p:sp>
        <p:nvSpPr>
          <p:cNvPr id="2662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r>
              <a:rPr lang="en-US" altLang="en-US" sz="1400" dirty="0">
                <a:solidFill>
                  <a:schemeClr val="tx1"/>
                </a:solidFill>
              </a:rPr>
              <a:t>6-</a:t>
            </a:r>
            <a:fld id="{60D404B7-6B14-4A30-B6E6-F566E2151A5C}" type="slidenum">
              <a:rPr lang="en-US" altLang="en-US" sz="1400">
                <a:solidFill>
                  <a:schemeClr val="tx1"/>
                </a:solidFill>
              </a:rPr>
              <a:pPr eaLnBrk="1" hangingPunct="1">
                <a:spcBef>
                  <a:spcPct val="0"/>
                </a:spcBef>
                <a:buFontTx/>
                <a:buNone/>
              </a:pPr>
              <a:t>16</a:t>
            </a:fld>
            <a:endParaRPr lang="en-US" altLang="en-US" sz="1400" dirty="0">
              <a:solidFill>
                <a:schemeClr val="tx1"/>
              </a:solidFill>
            </a:endParaRPr>
          </a:p>
        </p:txBody>
      </p:sp>
      <p:sp>
        <p:nvSpPr>
          <p:cNvPr id="5" name="TextBox 4"/>
          <p:cNvSpPr txBox="1"/>
          <p:nvPr/>
        </p:nvSpPr>
        <p:spPr>
          <a:xfrm>
            <a:off x="2133600" y="1828800"/>
            <a:ext cx="6248400" cy="1692275"/>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a:solidFill>
                  <a:srgbClr val="000000"/>
                </a:solidFill>
              </a:rPr>
              <a:t>Volume 49</a:t>
            </a:r>
          </a:p>
          <a:p>
            <a:pPr algn="ctr" eaLnBrk="1" hangingPunct="1"/>
            <a:r>
              <a:rPr lang="en-US" altLang="en-US">
                <a:solidFill>
                  <a:srgbClr val="000000"/>
                </a:solidFill>
              </a:rPr>
              <a:t>Number 2</a:t>
            </a:r>
          </a:p>
          <a:p>
            <a:pPr algn="ctr" eaLnBrk="1" hangingPunct="1"/>
            <a:r>
              <a:rPr lang="en-US" altLang="en-US">
                <a:solidFill>
                  <a:srgbClr val="000000"/>
                </a:solidFill>
              </a:rPr>
              <a:t>April 2014</a:t>
            </a:r>
          </a:p>
          <a:p>
            <a:pPr algn="ctr" eaLnBrk="1" hangingPunct="1"/>
            <a:endParaRPr lang="en-US" altLang="en-US">
              <a:solidFill>
                <a:srgbClr val="000000"/>
              </a:solidFill>
            </a:endParaRPr>
          </a:p>
          <a:p>
            <a:pPr algn="ctr" eaLnBrk="1" hangingPunct="1"/>
            <a:r>
              <a:rPr lang="en-US" altLang="en-US" sz="3200">
                <a:solidFill>
                  <a:srgbClr val="000000"/>
                </a:solidFill>
              </a:rPr>
              <a:t>Journal of Contemporary History</a:t>
            </a:r>
          </a:p>
        </p:txBody>
      </p:sp>
      <p:sp>
        <p:nvSpPr>
          <p:cNvPr id="6" name="TextBox 5"/>
          <p:cNvSpPr txBox="1"/>
          <p:nvPr/>
        </p:nvSpPr>
        <p:spPr>
          <a:xfrm>
            <a:off x="2800350" y="3710781"/>
            <a:ext cx="5105400" cy="1570038"/>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algn="ctr">
              <a:defRPr/>
            </a:pPr>
            <a:r>
              <a:rPr lang="en-US" sz="2400" dirty="0"/>
              <a:t>The </a:t>
            </a:r>
            <a:r>
              <a:rPr lang="en-US" sz="2400" i="1" dirty="0"/>
              <a:t>Journal of Contemporary History </a:t>
            </a:r>
            <a:r>
              <a:rPr lang="en-US" sz="2400" dirty="0"/>
              <a:t>is published by SAGE, Los Angeles, London, New Delhi, Singapore and Washington DC.</a:t>
            </a:r>
          </a:p>
        </p:txBody>
      </p:sp>
    </p:spTree>
    <p:extLst>
      <p:ext uri="{BB962C8B-B14F-4D97-AF65-F5344CB8AC3E}">
        <p14:creationId xmlns:p14="http://schemas.microsoft.com/office/powerpoint/2010/main" val="25851705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a:xfrm>
            <a:off x="457200" y="2514600"/>
            <a:ext cx="8229600" cy="3611563"/>
          </a:xfrm>
        </p:spPr>
        <p:txBody>
          <a:bodyPr>
            <a:normAutofit/>
          </a:bodyPr>
          <a:lstStyle/>
          <a:p>
            <a:pPr marL="0" indent="0">
              <a:buNone/>
            </a:pPr>
            <a:r>
              <a:rPr lang="en-US" sz="2800" dirty="0"/>
              <a:t>245 00 $a Journal of contemporary history.</a:t>
            </a:r>
          </a:p>
        </p:txBody>
      </p:sp>
      <p:sp>
        <p:nvSpPr>
          <p:cNvPr id="4" name="Slide Number Placeholder 3"/>
          <p:cNvSpPr>
            <a:spLocks noGrp="1"/>
          </p:cNvSpPr>
          <p:nvPr>
            <p:ph type="sldNum" sz="quarter" idx="12"/>
          </p:nvPr>
        </p:nvSpPr>
        <p:spPr/>
        <p:txBody>
          <a:bodyPr/>
          <a:lstStyle/>
          <a:p>
            <a:r>
              <a:rPr lang="en-US" altLang="en-US" smtClean="0"/>
              <a:t>6-</a:t>
            </a:r>
            <a:fld id="{C89C5940-71BB-4AB3-B582-7106F25FEAD4}" type="slidenum">
              <a:rPr lang="en-US" altLang="en-US" smtClean="0"/>
              <a:pPr/>
              <a:t>17</a:t>
            </a:fld>
            <a:endParaRPr lang="en-US" altLang="en-US" dirty="0"/>
          </a:p>
        </p:txBody>
      </p:sp>
    </p:spTree>
    <p:extLst>
      <p:ext uri="{BB962C8B-B14F-4D97-AF65-F5344CB8AC3E}">
        <p14:creationId xmlns:p14="http://schemas.microsoft.com/office/powerpoint/2010/main" val="3435857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normAutofit fontScale="90000"/>
          </a:bodyPr>
          <a:lstStyle/>
          <a:p>
            <a:r>
              <a:rPr lang="en-US" altLang="en-US" dirty="0"/>
              <a:t>Additions to the </a:t>
            </a:r>
            <a:r>
              <a:rPr lang="en-US" altLang="en-US" dirty="0" smtClean="0"/>
              <a:t>Authorized Access Point </a:t>
            </a:r>
            <a:r>
              <a:rPr lang="en-US" altLang="en-US" dirty="0"/>
              <a:t>for a </a:t>
            </a:r>
            <a:r>
              <a:rPr lang="en-US" altLang="en-US" dirty="0" smtClean="0"/>
              <a:t>Work</a:t>
            </a:r>
            <a:endParaRPr lang="en-US" altLang="en-US" dirty="0"/>
          </a:p>
        </p:txBody>
      </p:sp>
      <p:sp>
        <p:nvSpPr>
          <p:cNvPr id="25603" name="Rectangle 3"/>
          <p:cNvSpPr>
            <a:spLocks noGrp="1"/>
          </p:cNvSpPr>
          <p:nvPr>
            <p:ph idx="1"/>
          </p:nvPr>
        </p:nvSpPr>
        <p:spPr/>
        <p:txBody>
          <a:bodyPr/>
          <a:lstStyle/>
          <a:p>
            <a:r>
              <a:rPr lang="en-US" altLang="en-US" dirty="0" smtClean="0"/>
              <a:t>LC-PCC PS 6.27.1.9</a:t>
            </a:r>
          </a:p>
          <a:p>
            <a:pPr lvl="1"/>
            <a:r>
              <a:rPr lang="en-US" altLang="en-US" sz="3000" dirty="0" smtClean="0"/>
              <a:t>Consider authorized access point conflicts among </a:t>
            </a:r>
            <a:r>
              <a:rPr lang="en-US" altLang="en-US" sz="3000" b="1" i="1" dirty="0" smtClean="0"/>
              <a:t>all</a:t>
            </a:r>
            <a:r>
              <a:rPr lang="en-US" altLang="en-US" sz="3000" i="1" dirty="0" smtClean="0"/>
              <a:t> </a:t>
            </a:r>
            <a:r>
              <a:rPr lang="en-US" altLang="en-US" sz="3000" dirty="0" smtClean="0"/>
              <a:t>resources, not just serials</a:t>
            </a:r>
          </a:p>
          <a:p>
            <a:pPr lvl="2"/>
            <a:r>
              <a:rPr lang="en-US" altLang="en-US" sz="2800" dirty="0" smtClean="0"/>
              <a:t>Authorized access points are </a:t>
            </a:r>
            <a:r>
              <a:rPr lang="en-US" altLang="en-US" sz="2800" b="1" i="1" dirty="0" smtClean="0"/>
              <a:t>identical</a:t>
            </a:r>
            <a:r>
              <a:rPr lang="en-US" altLang="en-US" sz="2800" dirty="0" smtClean="0"/>
              <a:t>: addition is required</a:t>
            </a:r>
          </a:p>
          <a:p>
            <a:pPr lvl="2"/>
            <a:r>
              <a:rPr lang="en-US" altLang="en-US" sz="2800" dirty="0" smtClean="0"/>
              <a:t>Authorized access points are </a:t>
            </a:r>
            <a:r>
              <a:rPr lang="en-US" altLang="en-US" sz="2800" b="1" i="1" dirty="0" smtClean="0"/>
              <a:t>similar</a:t>
            </a:r>
            <a:r>
              <a:rPr lang="en-US" altLang="en-US" sz="2800" dirty="0" smtClean="0"/>
              <a:t>: cataloger’s judgment</a:t>
            </a:r>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18</a:t>
            </a:fld>
            <a:endParaRPr lang="en-US"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Identical </a:t>
            </a:r>
            <a:r>
              <a:rPr lang="en-US" altLang="en-US" dirty="0" smtClean="0"/>
              <a:t>Authorized Access Point</a:t>
            </a:r>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19</a:t>
            </a:fld>
            <a:endParaRPr lang="en-US" altLang="en-US" dirty="0"/>
          </a:p>
        </p:txBody>
      </p:sp>
      <p:sp>
        <p:nvSpPr>
          <p:cNvPr id="3" name="Content Placeholder 2"/>
          <p:cNvSpPr>
            <a:spLocks noGrp="1"/>
          </p:cNvSpPr>
          <p:nvPr>
            <p:ph idx="1"/>
          </p:nvPr>
        </p:nvSpPr>
        <p:spPr/>
        <p:txBody>
          <a:bodyPr/>
          <a:lstStyle/>
          <a:p>
            <a:pPr marL="0" indent="0">
              <a:buNone/>
            </a:pPr>
            <a:r>
              <a:rPr lang="en-US" sz="2800" dirty="0" smtClean="0">
                <a:solidFill>
                  <a:srgbClr val="C00000"/>
                </a:solidFill>
              </a:rPr>
              <a:t>245 00 $a </a:t>
            </a:r>
            <a:r>
              <a:rPr lang="en-US" sz="2800" dirty="0">
                <a:solidFill>
                  <a:srgbClr val="C00000"/>
                </a:solidFill>
              </a:rPr>
              <a:t>Pose.</a:t>
            </a:r>
          </a:p>
          <a:p>
            <a:pPr marL="0" indent="0">
              <a:buNone/>
            </a:pPr>
            <a:r>
              <a:rPr lang="en-US" sz="2800" dirty="0" smtClean="0">
                <a:solidFill>
                  <a:srgbClr val="C00000"/>
                </a:solidFill>
              </a:rPr>
              <a:t>246 1# $</a:t>
            </a:r>
            <a:r>
              <a:rPr lang="en-US" sz="2800" dirty="0">
                <a:solidFill>
                  <a:srgbClr val="C00000"/>
                </a:solidFill>
              </a:rPr>
              <a:t>a Pose Cairo</a:t>
            </a:r>
          </a:p>
          <a:p>
            <a:pPr marL="0" indent="0">
              <a:buNone/>
            </a:pPr>
            <a:r>
              <a:rPr lang="en-US" sz="2800" dirty="0" smtClean="0">
                <a:solidFill>
                  <a:srgbClr val="C00000"/>
                </a:solidFill>
              </a:rPr>
              <a:t>246 1 # $</a:t>
            </a:r>
            <a:r>
              <a:rPr lang="en-US" sz="2800" dirty="0">
                <a:solidFill>
                  <a:srgbClr val="C00000"/>
                </a:solidFill>
              </a:rPr>
              <a:t>a Pose magazine</a:t>
            </a:r>
          </a:p>
          <a:p>
            <a:pPr marL="0" indent="0">
              <a:buNone/>
            </a:pPr>
            <a:endParaRPr lang="en-US" sz="2400" dirty="0" smtClean="0"/>
          </a:p>
          <a:p>
            <a:pPr marL="0" indent="0">
              <a:buNone/>
            </a:pPr>
            <a:r>
              <a:rPr lang="en-US" sz="2800" dirty="0" smtClean="0">
                <a:solidFill>
                  <a:srgbClr val="C00000"/>
                </a:solidFill>
              </a:rPr>
              <a:t>130 0# $a Pose (Dubai, United Arab Emirates)</a:t>
            </a:r>
            <a:endParaRPr lang="en-US" sz="2800" dirty="0">
              <a:solidFill>
                <a:srgbClr val="C00000"/>
              </a:solidFill>
            </a:endParaRPr>
          </a:p>
          <a:p>
            <a:pPr marL="0" indent="0">
              <a:buNone/>
            </a:pPr>
            <a:r>
              <a:rPr lang="en-US" sz="2800" dirty="0" smtClean="0">
                <a:solidFill>
                  <a:srgbClr val="C00000"/>
                </a:solidFill>
              </a:rPr>
              <a:t>245 1</a:t>
            </a:r>
            <a:r>
              <a:rPr lang="en-US" sz="2800" dirty="0">
                <a:solidFill>
                  <a:srgbClr val="C00000"/>
                </a:solidFill>
              </a:rPr>
              <a:t>0</a:t>
            </a:r>
            <a:r>
              <a:rPr lang="en-US" sz="2800" dirty="0" smtClean="0">
                <a:solidFill>
                  <a:srgbClr val="C00000"/>
                </a:solidFill>
              </a:rPr>
              <a:t> $</a:t>
            </a:r>
            <a:r>
              <a:rPr lang="en-US" sz="2800" dirty="0">
                <a:solidFill>
                  <a:srgbClr val="C00000"/>
                </a:solidFill>
              </a:rPr>
              <a:t>a </a:t>
            </a:r>
            <a:r>
              <a:rPr lang="en-US" sz="2800" dirty="0" smtClean="0">
                <a:solidFill>
                  <a:srgbClr val="C00000"/>
                </a:solidFill>
              </a:rPr>
              <a:t>Pose.</a:t>
            </a:r>
            <a:endParaRPr lang="en-US" sz="2800" dirty="0">
              <a:solidFill>
                <a:srgbClr val="C00000"/>
              </a:solidFill>
            </a:endParaRPr>
          </a:p>
          <a:p>
            <a:pPr marL="0" indent="0">
              <a:buNone/>
            </a:pPr>
            <a:r>
              <a:rPr lang="en-US" sz="2800" dirty="0">
                <a:solidFill>
                  <a:srgbClr val="C00000"/>
                </a:solidFill>
              </a:rPr>
              <a:t>246 1 # $a Pose magazine</a:t>
            </a:r>
          </a:p>
          <a:p>
            <a:pPr marL="0" indent="0">
              <a:buNone/>
            </a:pPr>
            <a:endParaRPr lang="en-US" sz="2800" dirty="0"/>
          </a:p>
        </p:txBody>
      </p:sp>
    </p:spTree>
    <p:extLst>
      <p:ext uri="{BB962C8B-B14F-4D97-AF65-F5344CB8AC3E}">
        <p14:creationId xmlns:p14="http://schemas.microsoft.com/office/powerpoint/2010/main" val="33884908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Similar </a:t>
            </a:r>
            <a:r>
              <a:rPr lang="en-US" altLang="en-US" dirty="0" smtClean="0"/>
              <a:t>Authorized Access Point</a:t>
            </a:r>
            <a:endParaRPr lang="en-US" altLang="en-US" dirty="0"/>
          </a:p>
        </p:txBody>
      </p:sp>
      <p:sp>
        <p:nvSpPr>
          <p:cNvPr id="27651" name="Content Placeholder 2"/>
          <p:cNvSpPr>
            <a:spLocks noGrp="1"/>
          </p:cNvSpPr>
          <p:nvPr>
            <p:ph idx="1"/>
          </p:nvPr>
        </p:nvSpPr>
        <p:spPr>
          <a:ln>
            <a:noFill/>
            <a:miter lim="800000"/>
            <a:headEnd/>
            <a:tailEnd/>
          </a:ln>
        </p:spPr>
        <p:txBody>
          <a:bodyPr>
            <a:normAutofit/>
          </a:bodyPr>
          <a:lstStyle/>
          <a:p>
            <a:pPr>
              <a:buFontTx/>
              <a:buNone/>
            </a:pPr>
            <a:r>
              <a:rPr lang="en-US" altLang="en-US" u="sng" dirty="0" smtClean="0"/>
              <a:t>Serial in catalog</a:t>
            </a:r>
            <a:r>
              <a:rPr lang="en-US" altLang="en-US" dirty="0" smtClean="0"/>
              <a:t>:</a:t>
            </a:r>
          </a:p>
          <a:p>
            <a:pPr>
              <a:buFontTx/>
              <a:buNone/>
            </a:pPr>
            <a:r>
              <a:rPr lang="en-US" altLang="en-US" dirty="0" smtClean="0"/>
              <a:t>245 00 $a Hogs </a:t>
            </a:r>
            <a:r>
              <a:rPr lang="en-US" altLang="en-US" dirty="0"/>
              <a:t>&amp;</a:t>
            </a:r>
            <a:r>
              <a:rPr lang="en-US" altLang="en-US" dirty="0" smtClean="0"/>
              <a:t> cows today.</a:t>
            </a:r>
            <a:br>
              <a:rPr lang="en-US" altLang="en-US" dirty="0" smtClean="0"/>
            </a:br>
            <a:endParaRPr lang="en-US" altLang="en-US" sz="900" dirty="0" smtClean="0"/>
          </a:p>
          <a:p>
            <a:pPr>
              <a:buFontTx/>
              <a:buNone/>
            </a:pPr>
            <a:r>
              <a:rPr lang="en-US" altLang="en-US" u="sng" dirty="0" smtClean="0"/>
              <a:t>Serial in hand</a:t>
            </a:r>
            <a:r>
              <a:rPr lang="en-US" altLang="en-US" dirty="0" smtClean="0"/>
              <a:t>:</a:t>
            </a:r>
          </a:p>
          <a:p>
            <a:pPr>
              <a:buFontTx/>
              <a:buNone/>
            </a:pPr>
            <a:r>
              <a:rPr lang="en-US" altLang="en-US" dirty="0" smtClean="0"/>
              <a:t>245 00 $a Hogs and cows today.</a:t>
            </a:r>
          </a:p>
        </p:txBody>
      </p:sp>
      <p:sp>
        <p:nvSpPr>
          <p:cNvPr id="27652" name="TextBox 4"/>
          <p:cNvSpPr txBox="1">
            <a:spLocks noChangeArrowheads="1"/>
          </p:cNvSpPr>
          <p:nvPr/>
        </p:nvSpPr>
        <p:spPr bwMode="auto">
          <a:xfrm>
            <a:off x="1066800" y="55626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endParaRPr lang="en-US" altLang="en-US" sz="1800" dirty="0">
              <a:solidFill>
                <a:schemeClr val="tx1"/>
              </a:solidFill>
            </a:endParaRPr>
          </a:p>
        </p:txBody>
      </p:sp>
      <p:sp>
        <p:nvSpPr>
          <p:cNvPr id="27653" name="TextBox 6"/>
          <p:cNvSpPr txBox="1">
            <a:spLocks noChangeArrowheads="1"/>
          </p:cNvSpPr>
          <p:nvPr/>
        </p:nvSpPr>
        <p:spPr bwMode="auto">
          <a:xfrm>
            <a:off x="731520" y="4572000"/>
            <a:ext cx="7924800" cy="138430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r>
              <a:rPr lang="en-US" altLang="en-US" sz="2800" dirty="0">
                <a:solidFill>
                  <a:schemeClr val="tx1"/>
                </a:solidFill>
              </a:rPr>
              <a:t>Result:</a:t>
            </a:r>
          </a:p>
          <a:p>
            <a:pPr eaLnBrk="1" hangingPunct="1">
              <a:spcBef>
                <a:spcPct val="0"/>
              </a:spcBef>
              <a:buFontTx/>
              <a:buNone/>
            </a:pPr>
            <a:r>
              <a:rPr lang="en-US" altLang="en-US" sz="2800" dirty="0">
                <a:solidFill>
                  <a:srgbClr val="C00000"/>
                </a:solidFill>
              </a:rPr>
              <a:t>130 0# $a Hogs and cows today (Fresno, Calif.)</a:t>
            </a:r>
          </a:p>
          <a:p>
            <a:pPr eaLnBrk="1" hangingPunct="1">
              <a:spcBef>
                <a:spcPct val="0"/>
              </a:spcBef>
              <a:buFontTx/>
              <a:buNone/>
            </a:pPr>
            <a:r>
              <a:rPr lang="en-US" altLang="en-US" sz="2800" dirty="0">
                <a:solidFill>
                  <a:srgbClr val="C00000"/>
                </a:solidFill>
              </a:rPr>
              <a:t>245 10 $a Hogs and cows today</a:t>
            </a:r>
          </a:p>
        </p:txBody>
      </p:sp>
      <p:cxnSp>
        <p:nvCxnSpPr>
          <p:cNvPr id="27654" name="Straight Arrow Connector 8"/>
          <p:cNvCxnSpPr>
            <a:cxnSpLocks noChangeShapeType="1"/>
          </p:cNvCxnSpPr>
          <p:nvPr/>
        </p:nvCxnSpPr>
        <p:spPr bwMode="auto">
          <a:xfrm>
            <a:off x="3065463" y="3962400"/>
            <a:ext cx="342900" cy="609600"/>
          </a:xfrm>
          <a:prstGeom prst="straightConnector1">
            <a:avLst/>
          </a:prstGeom>
          <a:noFill/>
          <a:ln w="317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20</a:t>
            </a:fld>
            <a:endParaRPr lang="en-US"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altLang="en-US" dirty="0"/>
              <a:t>Additions to </a:t>
            </a:r>
            <a:r>
              <a:rPr lang="en-US" altLang="en-US" dirty="0" smtClean="0"/>
              <a:t>Authorized Access Points</a:t>
            </a:r>
            <a:endParaRPr lang="en-US" altLang="en-US" dirty="0"/>
          </a:p>
        </p:txBody>
      </p:sp>
      <p:sp>
        <p:nvSpPr>
          <p:cNvPr id="3" name="Content Placeholder 2"/>
          <p:cNvSpPr>
            <a:spLocks noGrp="1"/>
          </p:cNvSpPr>
          <p:nvPr>
            <p:ph idx="1"/>
          </p:nvPr>
        </p:nvSpPr>
        <p:spPr/>
        <p:txBody>
          <a:bodyPr>
            <a:normAutofit/>
          </a:bodyPr>
          <a:lstStyle/>
          <a:p>
            <a:pPr marL="0" indent="0">
              <a:buNone/>
            </a:pPr>
            <a:r>
              <a:rPr lang="en-US" sz="2800" dirty="0" smtClean="0">
                <a:solidFill>
                  <a:srgbClr val="C00000"/>
                </a:solidFill>
              </a:rPr>
              <a:t>130 0# $</a:t>
            </a:r>
            <a:r>
              <a:rPr lang="en-US" sz="2800" dirty="0">
                <a:solidFill>
                  <a:srgbClr val="C00000"/>
                </a:solidFill>
              </a:rPr>
              <a:t>a Molecular biology (Los Angeles, Calif.)</a:t>
            </a:r>
          </a:p>
          <a:p>
            <a:pPr marL="0" indent="0">
              <a:buNone/>
            </a:pPr>
            <a:r>
              <a:rPr lang="en-US" sz="2800" dirty="0" smtClean="0">
                <a:solidFill>
                  <a:srgbClr val="C00000"/>
                </a:solidFill>
              </a:rPr>
              <a:t>210 </a:t>
            </a:r>
            <a:r>
              <a:rPr lang="en-US" sz="2800" dirty="0">
                <a:solidFill>
                  <a:srgbClr val="C00000"/>
                </a:solidFill>
              </a:rPr>
              <a:t>0</a:t>
            </a:r>
            <a:r>
              <a:rPr lang="en-US" sz="2800" dirty="0" smtClean="0">
                <a:solidFill>
                  <a:srgbClr val="C00000"/>
                </a:solidFill>
              </a:rPr>
              <a:t># </a:t>
            </a:r>
            <a:r>
              <a:rPr lang="en-US" sz="2800" dirty="0" smtClean="0">
                <a:solidFill>
                  <a:srgbClr val="C00000"/>
                </a:solidFill>
              </a:rPr>
              <a:t>$</a:t>
            </a:r>
            <a:r>
              <a:rPr lang="en-US" sz="2800" dirty="0">
                <a:solidFill>
                  <a:srgbClr val="C00000"/>
                </a:solidFill>
              </a:rPr>
              <a:t>a Mol. biol. $b (Los Angel. Calif.)</a:t>
            </a:r>
          </a:p>
          <a:p>
            <a:pPr marL="0" indent="0">
              <a:buNone/>
            </a:pPr>
            <a:r>
              <a:rPr lang="en-US" sz="2800" smtClean="0">
                <a:solidFill>
                  <a:srgbClr val="C00000"/>
                </a:solidFill>
              </a:rPr>
              <a:t>222 </a:t>
            </a:r>
            <a:r>
              <a:rPr lang="en-US" sz="2800" smtClean="0">
                <a:solidFill>
                  <a:srgbClr val="C00000"/>
                </a:solidFill>
              </a:rPr>
              <a:t>#0</a:t>
            </a:r>
            <a:r>
              <a:rPr lang="en-US" sz="2800" smtClean="0">
                <a:solidFill>
                  <a:srgbClr val="C00000"/>
                </a:solidFill>
              </a:rPr>
              <a:t> </a:t>
            </a:r>
            <a:r>
              <a:rPr lang="en-US" sz="2800" dirty="0" smtClean="0">
                <a:solidFill>
                  <a:srgbClr val="C00000"/>
                </a:solidFill>
              </a:rPr>
              <a:t>$</a:t>
            </a:r>
            <a:r>
              <a:rPr lang="en-US" sz="2800" dirty="0">
                <a:solidFill>
                  <a:srgbClr val="C00000"/>
                </a:solidFill>
              </a:rPr>
              <a:t>a Molecular biology $b (Los Angeles, Calif.)</a:t>
            </a:r>
          </a:p>
          <a:p>
            <a:pPr marL="0" indent="0">
              <a:buNone/>
            </a:pPr>
            <a:r>
              <a:rPr lang="en-US" sz="2800" dirty="0" smtClean="0">
                <a:solidFill>
                  <a:srgbClr val="C00000"/>
                </a:solidFill>
              </a:rPr>
              <a:t>245 10 $</a:t>
            </a:r>
            <a:r>
              <a:rPr lang="en-US" sz="2800" dirty="0">
                <a:solidFill>
                  <a:srgbClr val="C00000"/>
                </a:solidFill>
              </a:rPr>
              <a:t>a Molecular biology.</a:t>
            </a:r>
          </a:p>
          <a:p>
            <a:pPr marL="0" indent="0">
              <a:buNone/>
            </a:pPr>
            <a:r>
              <a:rPr lang="en-US" sz="2800" dirty="0" smtClean="0">
                <a:solidFill>
                  <a:srgbClr val="C00000"/>
                </a:solidFill>
              </a:rPr>
              <a:t>246 1# $</a:t>
            </a:r>
            <a:r>
              <a:rPr lang="en-US" sz="2800" dirty="0">
                <a:solidFill>
                  <a:srgbClr val="C00000"/>
                </a:solidFill>
              </a:rPr>
              <a:t>a MBL</a:t>
            </a:r>
          </a:p>
          <a:p>
            <a:pPr marL="1147763" indent="-1147763">
              <a:buNone/>
            </a:pPr>
            <a:r>
              <a:rPr lang="en-US" sz="2800" dirty="0" smtClean="0">
                <a:solidFill>
                  <a:srgbClr val="C00000"/>
                </a:solidFill>
              </a:rPr>
              <a:t>264 #1 $</a:t>
            </a:r>
            <a:r>
              <a:rPr lang="en-US" sz="2800" dirty="0">
                <a:solidFill>
                  <a:srgbClr val="C00000"/>
                </a:solidFill>
              </a:rPr>
              <a:t>a Los Angeles, CA : $b OMICS Publishing Group, $c [2012]-</a:t>
            </a:r>
          </a:p>
          <a:p>
            <a:pPr marL="0" indent="0">
              <a:buNone/>
            </a:pPr>
            <a:endParaRPr lang="en-US" dirty="0"/>
          </a:p>
        </p:txBody>
      </p:sp>
      <p:sp>
        <p:nvSpPr>
          <p:cNvPr id="2" name="Slide Number Placeholder 1"/>
          <p:cNvSpPr>
            <a:spLocks noGrp="1"/>
          </p:cNvSpPr>
          <p:nvPr>
            <p:ph type="sldNum" sz="quarter" idx="12"/>
          </p:nvPr>
        </p:nvSpPr>
        <p:spPr/>
        <p:txBody>
          <a:bodyPr/>
          <a:lstStyle/>
          <a:p>
            <a:r>
              <a:rPr lang="en-US" altLang="en-US" dirty="0" smtClean="0"/>
              <a:t>6-</a:t>
            </a:r>
            <a:fld id="{57C3B518-7DC5-4CA1-8F8B-237D0D5F226C}" type="slidenum">
              <a:rPr lang="en-US" altLang="en-US" smtClean="0"/>
              <a:pPr/>
              <a:t>21</a:t>
            </a:fld>
            <a:endParaRPr lang="en-US" altLang="en-US" dirty="0"/>
          </a:p>
        </p:txBody>
      </p:sp>
    </p:spTree>
    <p:extLst>
      <p:ext uri="{BB962C8B-B14F-4D97-AF65-F5344CB8AC3E}">
        <p14:creationId xmlns:p14="http://schemas.microsoft.com/office/powerpoint/2010/main" val="27725894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r>
              <a:rPr lang="en-US" altLang="en-US" dirty="0"/>
              <a:t>Additions to </a:t>
            </a:r>
            <a:r>
              <a:rPr lang="en-US" altLang="en-US" dirty="0" smtClean="0"/>
              <a:t>Authorized Access Points</a:t>
            </a:r>
            <a:endParaRPr lang="en-US" altLang="en-US" dirty="0"/>
          </a:p>
        </p:txBody>
      </p:sp>
      <p:sp>
        <p:nvSpPr>
          <p:cNvPr id="3" name="Content Placeholder 2"/>
          <p:cNvSpPr>
            <a:spLocks noGrp="1"/>
          </p:cNvSpPr>
          <p:nvPr>
            <p:ph idx="1"/>
          </p:nvPr>
        </p:nvSpPr>
        <p:spPr>
          <a:xfrm>
            <a:off x="228600" y="1600200"/>
            <a:ext cx="8610600" cy="4525963"/>
          </a:xfrm>
        </p:spPr>
        <p:txBody>
          <a:bodyPr/>
          <a:lstStyle/>
          <a:p>
            <a:pPr marL="1143000" indent="-1143000">
              <a:buNone/>
            </a:pPr>
            <a:r>
              <a:rPr lang="en-US" sz="2800" dirty="0" smtClean="0">
                <a:solidFill>
                  <a:srgbClr val="C00000"/>
                </a:solidFill>
              </a:rPr>
              <a:t>130 0# $</a:t>
            </a:r>
            <a:r>
              <a:rPr lang="en-US" sz="2800" dirty="0">
                <a:solidFill>
                  <a:srgbClr val="C00000"/>
                </a:solidFill>
              </a:rPr>
              <a:t>a International directory of little magazines &amp; small presses (2011)</a:t>
            </a:r>
          </a:p>
          <a:p>
            <a:pPr marL="1143000" indent="-1143000">
              <a:buNone/>
            </a:pPr>
            <a:r>
              <a:rPr lang="en-US" sz="2800" dirty="0" smtClean="0">
                <a:solidFill>
                  <a:srgbClr val="C00000"/>
                </a:solidFill>
              </a:rPr>
              <a:t>245 10 $a </a:t>
            </a:r>
            <a:r>
              <a:rPr lang="en-US" sz="2800" dirty="0">
                <a:solidFill>
                  <a:srgbClr val="C00000"/>
                </a:solidFill>
              </a:rPr>
              <a:t>International directory of little magazines &amp; small </a:t>
            </a:r>
            <a:r>
              <a:rPr lang="en-US" sz="2800" dirty="0" smtClean="0">
                <a:solidFill>
                  <a:srgbClr val="C00000"/>
                </a:solidFill>
              </a:rPr>
              <a:t>presses.</a:t>
            </a:r>
            <a:endParaRPr lang="en-US" sz="2800" dirty="0">
              <a:solidFill>
                <a:srgbClr val="C00000"/>
              </a:solidFill>
            </a:endParaRPr>
          </a:p>
          <a:p>
            <a:pPr marL="1143000" indent="-1143000">
              <a:buNone/>
            </a:pPr>
            <a:r>
              <a:rPr lang="en-US" sz="2800" dirty="0" smtClean="0">
                <a:solidFill>
                  <a:srgbClr val="C00000"/>
                </a:solidFill>
              </a:rPr>
              <a:t>246 1# $</a:t>
            </a:r>
            <a:r>
              <a:rPr lang="en-US" sz="2800" dirty="0">
                <a:solidFill>
                  <a:srgbClr val="C00000"/>
                </a:solidFill>
              </a:rPr>
              <a:t>a International directory of little magazines and small presses</a:t>
            </a:r>
          </a:p>
          <a:p>
            <a:pPr marL="0" indent="0">
              <a:buNone/>
            </a:pPr>
            <a:r>
              <a:rPr lang="en-US" sz="2800" dirty="0" smtClean="0">
                <a:solidFill>
                  <a:srgbClr val="C00000"/>
                </a:solidFill>
              </a:rPr>
              <a:t>264 #1 $a </a:t>
            </a:r>
            <a:r>
              <a:rPr lang="en-US" sz="2800" dirty="0">
                <a:solidFill>
                  <a:srgbClr val="C00000"/>
                </a:solidFill>
              </a:rPr>
              <a:t>Paradise, CA : $b </a:t>
            </a:r>
            <a:r>
              <a:rPr lang="en-US" sz="2800" dirty="0" err="1">
                <a:solidFill>
                  <a:srgbClr val="C00000"/>
                </a:solidFill>
              </a:rPr>
              <a:t>Dustbooks</a:t>
            </a:r>
            <a:r>
              <a:rPr lang="en-US" sz="2800" dirty="0">
                <a:solidFill>
                  <a:srgbClr val="C00000"/>
                </a:solidFill>
              </a:rPr>
              <a:t>, $c [2011]-</a:t>
            </a:r>
          </a:p>
          <a:p>
            <a:pPr marL="0" indent="0">
              <a:buNone/>
            </a:pPr>
            <a:endParaRPr 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22</a:t>
            </a:fld>
            <a:endParaRPr lang="en-US" altLang="en-US" dirty="0"/>
          </a:p>
        </p:txBody>
      </p:sp>
    </p:spTree>
    <p:extLst>
      <p:ext uri="{BB962C8B-B14F-4D97-AF65-F5344CB8AC3E}">
        <p14:creationId xmlns:p14="http://schemas.microsoft.com/office/powerpoint/2010/main" val="15078852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en-US" altLang="en-US" dirty="0"/>
              <a:t>Additions to </a:t>
            </a:r>
            <a:r>
              <a:rPr lang="en-US" altLang="en-US" dirty="0" smtClean="0"/>
              <a:t>Authorized Access Points</a:t>
            </a:r>
            <a:endParaRPr lang="en-US" altLang="en-US"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23</a:t>
            </a:fld>
            <a:endParaRPr lang="en-US" altLang="en-US" dirty="0"/>
          </a:p>
        </p:txBody>
      </p:sp>
      <p:sp>
        <p:nvSpPr>
          <p:cNvPr id="3" name="Content Placeholder 2"/>
          <p:cNvSpPr>
            <a:spLocks noGrp="1"/>
          </p:cNvSpPr>
          <p:nvPr>
            <p:ph idx="1"/>
          </p:nvPr>
        </p:nvSpPr>
        <p:spPr>
          <a:xfrm>
            <a:off x="457200" y="1981200"/>
            <a:ext cx="8229600" cy="4144963"/>
          </a:xfrm>
        </p:spPr>
        <p:txBody>
          <a:bodyPr/>
          <a:lstStyle/>
          <a:p>
            <a:pPr marL="0" indent="0">
              <a:buNone/>
            </a:pPr>
            <a:r>
              <a:rPr lang="en-US" sz="2800" dirty="0" smtClean="0">
                <a:solidFill>
                  <a:srgbClr val="C00000"/>
                </a:solidFill>
              </a:rPr>
              <a:t>130 0# $</a:t>
            </a:r>
            <a:r>
              <a:rPr lang="en-US" sz="2800" dirty="0">
                <a:solidFill>
                  <a:srgbClr val="C00000"/>
                </a:solidFill>
              </a:rPr>
              <a:t>a </a:t>
            </a:r>
            <a:r>
              <a:rPr lang="en-US" sz="2800" dirty="0" err="1">
                <a:solidFill>
                  <a:srgbClr val="C00000"/>
                </a:solidFill>
              </a:rPr>
              <a:t>Volshebnyi</a:t>
            </a:r>
            <a:r>
              <a:rPr lang="en-US" sz="2800" dirty="0">
                <a:solidFill>
                  <a:srgbClr val="C00000"/>
                </a:solidFill>
              </a:rPr>
              <a:t>̆ </a:t>
            </a:r>
            <a:r>
              <a:rPr lang="en-US" sz="2800" dirty="0" err="1">
                <a:solidFill>
                  <a:srgbClr val="C00000"/>
                </a:solidFill>
              </a:rPr>
              <a:t>fonar</a:t>
            </a:r>
            <a:r>
              <a:rPr lang="en-US" sz="2800" dirty="0">
                <a:solidFill>
                  <a:srgbClr val="C00000"/>
                </a:solidFill>
              </a:rPr>
              <a:t>ʹ (Moscow, Russia : 2012)</a:t>
            </a:r>
          </a:p>
          <a:p>
            <a:pPr marL="0" indent="0">
              <a:buNone/>
            </a:pPr>
            <a:r>
              <a:rPr lang="en-US" sz="2800" dirty="0" smtClean="0">
                <a:solidFill>
                  <a:srgbClr val="C00000"/>
                </a:solidFill>
              </a:rPr>
              <a:t>245 10 $a </a:t>
            </a:r>
            <a:r>
              <a:rPr lang="en-US" sz="2800" dirty="0" err="1">
                <a:solidFill>
                  <a:srgbClr val="C00000"/>
                </a:solidFill>
              </a:rPr>
              <a:t>Volshebnyi</a:t>
            </a:r>
            <a:r>
              <a:rPr lang="en-US" sz="2800" dirty="0">
                <a:solidFill>
                  <a:srgbClr val="C00000"/>
                </a:solidFill>
              </a:rPr>
              <a:t>̆ </a:t>
            </a:r>
            <a:r>
              <a:rPr lang="en-US" sz="2800" dirty="0" err="1">
                <a:solidFill>
                  <a:srgbClr val="C00000"/>
                </a:solidFill>
              </a:rPr>
              <a:t>fonar</a:t>
            </a:r>
            <a:r>
              <a:rPr lang="en-US" sz="2800" dirty="0">
                <a:solidFill>
                  <a:srgbClr val="C00000"/>
                </a:solidFill>
              </a:rPr>
              <a:t>ʹ : $b </a:t>
            </a:r>
            <a:r>
              <a:rPr lang="en-US" sz="2800" dirty="0" err="1">
                <a:solidFill>
                  <a:srgbClr val="C00000"/>
                </a:solidFill>
              </a:rPr>
              <a:t>alʹmanakh</a:t>
            </a:r>
            <a:r>
              <a:rPr lang="en-US" sz="2800" dirty="0">
                <a:solidFill>
                  <a:srgbClr val="C00000"/>
                </a:solidFill>
              </a:rPr>
              <a:t>.</a:t>
            </a:r>
          </a:p>
          <a:p>
            <a:pPr marL="0" indent="0">
              <a:buNone/>
            </a:pPr>
            <a:r>
              <a:rPr lang="en-US" sz="2800" dirty="0" smtClean="0">
                <a:solidFill>
                  <a:srgbClr val="C00000"/>
                </a:solidFill>
              </a:rPr>
              <a:t>264 #1 $a </a:t>
            </a:r>
            <a:r>
              <a:rPr lang="en-US" sz="2800" dirty="0">
                <a:solidFill>
                  <a:srgbClr val="C00000"/>
                </a:solidFill>
              </a:rPr>
              <a:t>Moskva : $b </a:t>
            </a:r>
            <a:r>
              <a:rPr lang="en-US" sz="2800" dirty="0" err="1">
                <a:solidFill>
                  <a:srgbClr val="C00000"/>
                </a:solidFill>
              </a:rPr>
              <a:t>Volshebnyi</a:t>
            </a:r>
            <a:r>
              <a:rPr lang="en-US" sz="2800" dirty="0">
                <a:solidFill>
                  <a:srgbClr val="C00000"/>
                </a:solidFill>
              </a:rPr>
              <a:t>̆ </a:t>
            </a:r>
            <a:r>
              <a:rPr lang="en-US" sz="2800" dirty="0" err="1">
                <a:solidFill>
                  <a:srgbClr val="C00000"/>
                </a:solidFill>
              </a:rPr>
              <a:t>fonar</a:t>
            </a:r>
            <a:r>
              <a:rPr lang="en-US" sz="2800" dirty="0">
                <a:solidFill>
                  <a:srgbClr val="C00000"/>
                </a:solidFill>
              </a:rPr>
              <a:t>ʹ, $c 2012-</a:t>
            </a:r>
          </a:p>
          <a:p>
            <a:pPr marL="0" indent="0">
              <a:buNone/>
            </a:pPr>
            <a:endParaRPr lang="en-US" dirty="0"/>
          </a:p>
        </p:txBody>
      </p:sp>
    </p:spTree>
    <p:extLst>
      <p:ext uri="{BB962C8B-B14F-4D97-AF65-F5344CB8AC3E}">
        <p14:creationId xmlns:p14="http://schemas.microsoft.com/office/powerpoint/2010/main" val="8953094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b="1" dirty="0" smtClean="0"/>
              <a:t>Quiz 3</a:t>
            </a:r>
          </a:p>
        </p:txBody>
      </p:sp>
      <p:sp>
        <p:nvSpPr>
          <p:cNvPr id="34819" name="Content Placeholder 2"/>
          <p:cNvSpPr>
            <a:spLocks noGrp="1"/>
          </p:cNvSpPr>
          <p:nvPr>
            <p:ph idx="1"/>
          </p:nvPr>
        </p:nvSpPr>
        <p:spPr>
          <a:xfrm>
            <a:off x="457200" y="1295400"/>
            <a:ext cx="8229600" cy="4830763"/>
          </a:xfrm>
        </p:spPr>
        <p:txBody>
          <a:bodyPr/>
          <a:lstStyle/>
          <a:p>
            <a:pPr marL="0" indent="0">
              <a:buFontTx/>
              <a:buNone/>
            </a:pPr>
            <a:r>
              <a:rPr lang="en-US" altLang="en-US" sz="2400" dirty="0" smtClean="0"/>
              <a:t>Do any additions need to be made to the authorized access point? If so, what can be added?</a:t>
            </a:r>
          </a:p>
          <a:p>
            <a:pPr marL="0" indent="0">
              <a:buFontTx/>
              <a:buNone/>
            </a:pPr>
            <a:endParaRPr lang="en-US" altLang="en-US" sz="2400" dirty="0" smtClean="0"/>
          </a:p>
          <a:p>
            <a:pPr marL="0" indent="0">
              <a:buFontTx/>
              <a:buNone/>
            </a:pPr>
            <a:r>
              <a:rPr lang="en-US" altLang="en-US" sz="2400" dirty="0" smtClean="0"/>
              <a:t>Resource already in database (monograph):</a:t>
            </a:r>
          </a:p>
          <a:p>
            <a:pPr marL="0" indent="0">
              <a:buFontTx/>
              <a:buNone/>
            </a:pPr>
            <a:r>
              <a:rPr lang="en-US" altLang="en-US" sz="2400" dirty="0" smtClean="0">
                <a:solidFill>
                  <a:srgbClr val="333399"/>
                </a:solidFill>
              </a:rPr>
              <a:t>100 1# $a </a:t>
            </a:r>
            <a:r>
              <a:rPr lang="en-US" altLang="en-US" sz="2400" dirty="0" err="1" smtClean="0">
                <a:solidFill>
                  <a:srgbClr val="333399"/>
                </a:solidFill>
              </a:rPr>
              <a:t>Ruddon</a:t>
            </a:r>
            <a:r>
              <a:rPr lang="en-US" altLang="en-US" sz="2400" dirty="0" smtClean="0">
                <a:solidFill>
                  <a:srgbClr val="333399"/>
                </a:solidFill>
              </a:rPr>
              <a:t>, Raymond W., $d 1936- $e author.</a:t>
            </a:r>
          </a:p>
          <a:p>
            <a:pPr marL="0" indent="0">
              <a:buFontTx/>
              <a:buNone/>
            </a:pPr>
            <a:r>
              <a:rPr lang="en-US" altLang="en-US" sz="2400" dirty="0" smtClean="0">
                <a:solidFill>
                  <a:srgbClr val="333399"/>
                </a:solidFill>
              </a:rPr>
              <a:t>245 10 $a Cancer biology / $c Raymond W. </a:t>
            </a:r>
            <a:r>
              <a:rPr lang="en-US" altLang="en-US" sz="2400" dirty="0" err="1" smtClean="0">
                <a:solidFill>
                  <a:srgbClr val="333399"/>
                </a:solidFill>
              </a:rPr>
              <a:t>Ruddon</a:t>
            </a:r>
            <a:r>
              <a:rPr lang="en-US" altLang="en-US" sz="2400" dirty="0" smtClean="0">
                <a:solidFill>
                  <a:srgbClr val="333399"/>
                </a:solidFill>
              </a:rPr>
              <a:t>.</a:t>
            </a:r>
          </a:p>
          <a:p>
            <a:pPr marL="0" indent="0">
              <a:buFontTx/>
              <a:buNone/>
            </a:pPr>
            <a:r>
              <a:rPr lang="en-US" altLang="en-US" sz="2400" dirty="0" smtClean="0">
                <a:solidFill>
                  <a:srgbClr val="333399"/>
                </a:solidFill>
              </a:rPr>
              <a:t>260 ## $a Oxford : $b Oxford University Press, $c 2007.</a:t>
            </a:r>
          </a:p>
          <a:p>
            <a:pPr marL="0" indent="0">
              <a:buFontTx/>
              <a:buNone/>
            </a:pPr>
            <a:endParaRPr lang="en-US" altLang="en-US" sz="2400" dirty="0" smtClean="0"/>
          </a:p>
          <a:p>
            <a:pPr marL="0" indent="0">
              <a:buFontTx/>
              <a:buNone/>
            </a:pPr>
            <a:r>
              <a:rPr lang="en-US" altLang="en-US" sz="2400" dirty="0" smtClean="0"/>
              <a:t>Resource in hand:</a:t>
            </a:r>
          </a:p>
          <a:p>
            <a:pPr marL="0" indent="0">
              <a:buFontTx/>
              <a:buNone/>
            </a:pPr>
            <a:r>
              <a:rPr lang="en-US" altLang="en-US" sz="2400" dirty="0" smtClean="0">
                <a:solidFill>
                  <a:srgbClr val="333399"/>
                </a:solidFill>
              </a:rPr>
              <a:t>245 _0 $a Cancer biology.</a:t>
            </a:r>
          </a:p>
          <a:p>
            <a:pPr marL="0" indent="0">
              <a:buFontTx/>
              <a:buNone/>
            </a:pPr>
            <a:r>
              <a:rPr lang="en-US" altLang="en-US" sz="2400" dirty="0" smtClean="0">
                <a:solidFill>
                  <a:srgbClr val="333399"/>
                </a:solidFill>
              </a:rPr>
              <a:t>264 #1 $a Brooklyn, N.Y. : $b Marshland Press, $c 2011-</a:t>
            </a:r>
          </a:p>
        </p:txBody>
      </p:sp>
      <p:sp>
        <p:nvSpPr>
          <p:cNvPr id="348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6-</a:t>
            </a:r>
            <a:fld id="{5AFBD82C-7DD8-4D52-9A2E-79691244EC26}" type="slidenum">
              <a:rPr lang="en-US" altLang="en-US"/>
              <a:pPr eaLnBrk="1" hangingPunct="1"/>
              <a:t>24</a:t>
            </a:fld>
            <a:endParaRPr lang="en-US" altLang="en-US"/>
          </a:p>
        </p:txBody>
      </p:sp>
    </p:spTree>
    <p:extLst>
      <p:ext uri="{BB962C8B-B14F-4D97-AF65-F5344CB8AC3E}">
        <p14:creationId xmlns:p14="http://schemas.microsoft.com/office/powerpoint/2010/main" val="3306927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a:xfrm>
            <a:off x="457200" y="2057400"/>
            <a:ext cx="8229600" cy="838200"/>
          </a:xfrm>
        </p:spPr>
        <p:txBody>
          <a:bodyPr/>
          <a:lstStyle/>
          <a:p>
            <a:pPr marL="0" indent="0">
              <a:buNone/>
            </a:pPr>
            <a:r>
              <a:rPr lang="en-US" altLang="en-US" sz="2800" dirty="0"/>
              <a:t>245 </a:t>
            </a:r>
            <a:r>
              <a:rPr lang="en-US" altLang="en-US" sz="2800" dirty="0" smtClean="0"/>
              <a:t>00 </a:t>
            </a:r>
            <a:r>
              <a:rPr lang="en-US" altLang="en-US" sz="2800" dirty="0"/>
              <a:t>$a Cancer biology.</a:t>
            </a:r>
          </a:p>
          <a:p>
            <a:pPr marL="0" indent="0">
              <a:buNone/>
            </a:pPr>
            <a:endParaRPr lang="en-US" dirty="0"/>
          </a:p>
        </p:txBody>
      </p:sp>
      <p:sp>
        <p:nvSpPr>
          <p:cNvPr id="4" name="Slide Number Placeholder 3"/>
          <p:cNvSpPr>
            <a:spLocks noGrp="1"/>
          </p:cNvSpPr>
          <p:nvPr>
            <p:ph type="sldNum" sz="quarter" idx="12"/>
          </p:nvPr>
        </p:nvSpPr>
        <p:spPr/>
        <p:txBody>
          <a:bodyPr/>
          <a:lstStyle/>
          <a:p>
            <a:r>
              <a:rPr lang="en-US" altLang="en-US" smtClean="0"/>
              <a:t>6-</a:t>
            </a:r>
            <a:fld id="{C89C5940-71BB-4AB3-B582-7106F25FEAD4}" type="slidenum">
              <a:rPr lang="en-US" altLang="en-US" smtClean="0"/>
              <a:pPr/>
              <a:t>25</a:t>
            </a:fld>
            <a:endParaRPr lang="en-US" altLang="en-US" dirty="0"/>
          </a:p>
        </p:txBody>
      </p:sp>
    </p:spTree>
    <p:extLst>
      <p:ext uri="{BB962C8B-B14F-4D97-AF65-F5344CB8AC3E}">
        <p14:creationId xmlns:p14="http://schemas.microsoft.com/office/powerpoint/2010/main" val="2744983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b="1" dirty="0" smtClean="0"/>
              <a:t>Quiz 4</a:t>
            </a:r>
          </a:p>
        </p:txBody>
      </p:sp>
      <p:sp>
        <p:nvSpPr>
          <p:cNvPr id="35843" name="Content Placeholder 2"/>
          <p:cNvSpPr>
            <a:spLocks noGrp="1"/>
          </p:cNvSpPr>
          <p:nvPr>
            <p:ph idx="1"/>
          </p:nvPr>
        </p:nvSpPr>
        <p:spPr>
          <a:xfrm>
            <a:off x="152400" y="1219200"/>
            <a:ext cx="8839200" cy="5410200"/>
          </a:xfrm>
        </p:spPr>
        <p:txBody>
          <a:bodyPr/>
          <a:lstStyle/>
          <a:p>
            <a:pPr marL="0" indent="0">
              <a:buFontTx/>
              <a:buNone/>
            </a:pPr>
            <a:r>
              <a:rPr lang="en-US" altLang="en-US" sz="2400" dirty="0" smtClean="0"/>
              <a:t>Do any additions need to be made to the authorized access point? If so, what can be added?</a:t>
            </a:r>
          </a:p>
          <a:p>
            <a:pPr marL="0" indent="0">
              <a:buFontTx/>
              <a:buNone/>
            </a:pPr>
            <a:endParaRPr lang="en-US" altLang="en-US" sz="2000" dirty="0" smtClean="0"/>
          </a:p>
          <a:p>
            <a:pPr marL="0" indent="0">
              <a:buFontTx/>
              <a:buNone/>
            </a:pPr>
            <a:r>
              <a:rPr lang="en-US" altLang="en-US" sz="2400" dirty="0" smtClean="0"/>
              <a:t>Resource already in database:</a:t>
            </a:r>
          </a:p>
          <a:p>
            <a:pPr marL="0" indent="0">
              <a:buFontTx/>
              <a:buNone/>
            </a:pPr>
            <a:r>
              <a:rPr lang="en-US" altLang="en-US" sz="2400" dirty="0" smtClean="0">
                <a:solidFill>
                  <a:srgbClr val="333399"/>
                </a:solidFill>
              </a:rPr>
              <a:t>245 03 $a Le tableau.</a:t>
            </a:r>
          </a:p>
          <a:p>
            <a:pPr marL="0" indent="0">
              <a:buFontTx/>
              <a:buNone/>
            </a:pPr>
            <a:r>
              <a:rPr lang="en-US" altLang="en-US" sz="2400" dirty="0" smtClean="0">
                <a:solidFill>
                  <a:srgbClr val="333399"/>
                </a:solidFill>
              </a:rPr>
              <a:t>260 ## $a [</a:t>
            </a:r>
            <a:r>
              <a:rPr lang="vi-VN" altLang="en-US" sz="2400" dirty="0" smtClean="0">
                <a:solidFill>
                  <a:srgbClr val="333399"/>
                </a:solidFill>
                <a:latin typeface="Calibri" panose="020F0502020204030204" pitchFamily="34" charset="0"/>
              </a:rPr>
              <a:t>Québec</a:t>
            </a:r>
            <a:r>
              <a:rPr lang="en-US" altLang="en-US" sz="2400" dirty="0" smtClean="0">
                <a:solidFill>
                  <a:srgbClr val="333399"/>
                </a:solidFill>
              </a:rPr>
              <a:t>] : $b </a:t>
            </a:r>
            <a:r>
              <a:rPr lang="fr-FR" altLang="en-US" sz="2400" dirty="0" smtClean="0">
                <a:solidFill>
                  <a:srgbClr val="333399"/>
                </a:solidFill>
              </a:rPr>
              <a:t>Direction des </a:t>
            </a:r>
            <a:r>
              <a:rPr lang="fr-FR" altLang="en-US" sz="2400" dirty="0" err="1" smtClean="0">
                <a:solidFill>
                  <a:srgbClr val="333399"/>
                </a:solidFill>
              </a:rPr>
              <a:t>bibliothèques</a:t>
            </a:r>
            <a:r>
              <a:rPr lang="fr-FR" altLang="en-US" sz="2400" dirty="0" smtClean="0">
                <a:solidFill>
                  <a:srgbClr val="333399"/>
                </a:solidFill>
              </a:rPr>
              <a:t> et du soutien à l'enseignement et l'apprentissage…</a:t>
            </a:r>
          </a:p>
          <a:p>
            <a:pPr marL="0" indent="0">
              <a:buFontTx/>
              <a:buNone/>
            </a:pPr>
            <a:endParaRPr lang="fr-FR" altLang="en-US" sz="2400" dirty="0" smtClean="0">
              <a:solidFill>
                <a:srgbClr val="333399"/>
              </a:solidFill>
            </a:endParaRPr>
          </a:p>
          <a:p>
            <a:pPr marL="0" indent="0">
              <a:buFontTx/>
              <a:buNone/>
            </a:pPr>
            <a:r>
              <a:rPr lang="fr-FR" altLang="en-US" sz="2400" dirty="0" smtClean="0"/>
              <a:t>Resource in hand:</a:t>
            </a:r>
          </a:p>
          <a:p>
            <a:pPr marL="0" indent="0">
              <a:buFontTx/>
              <a:buNone/>
            </a:pPr>
            <a:r>
              <a:rPr lang="en-US" altLang="en-US" sz="2400" dirty="0" smtClean="0">
                <a:solidFill>
                  <a:srgbClr val="333399"/>
                </a:solidFill>
              </a:rPr>
              <a:t>245 _0 $a Tableau.</a:t>
            </a:r>
          </a:p>
          <a:p>
            <a:pPr marL="0" indent="0">
              <a:buFontTx/>
              <a:buNone/>
            </a:pPr>
            <a:r>
              <a:rPr lang="en-US" altLang="en-US" sz="2400" dirty="0" smtClean="0">
                <a:solidFill>
                  <a:srgbClr val="333399"/>
                </a:solidFill>
              </a:rPr>
              <a:t>264 #1 $a Chicago : $b University of Chicago, Division of the Humanities</a:t>
            </a:r>
          </a:p>
        </p:txBody>
      </p:sp>
      <p:sp>
        <p:nvSpPr>
          <p:cNvPr id="3584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rgbClr val="008080"/>
                </a:solidFill>
                <a:latin typeface="Arial" charset="0"/>
                <a:cs typeface="Arial" charset="0"/>
              </a:defRPr>
            </a:lvl1pPr>
            <a:lvl2pPr marL="742950" indent="-285750" eaLnBrk="0" hangingPunct="0">
              <a:spcBef>
                <a:spcPct val="20000"/>
              </a:spcBef>
              <a:buChar char="–"/>
              <a:defRPr sz="2800">
                <a:solidFill>
                  <a:srgbClr val="008080"/>
                </a:solidFill>
                <a:latin typeface="Arial" charset="0"/>
                <a:cs typeface="Arial" charset="0"/>
              </a:defRPr>
            </a:lvl2pPr>
            <a:lvl3pPr marL="1143000" indent="-228600" eaLnBrk="0" hangingPunct="0">
              <a:spcBef>
                <a:spcPct val="20000"/>
              </a:spcBef>
              <a:buChar char="•"/>
              <a:defRPr sz="2400">
                <a:solidFill>
                  <a:srgbClr val="008080"/>
                </a:solidFill>
                <a:latin typeface="Arial" charset="0"/>
                <a:cs typeface="Arial" charset="0"/>
              </a:defRPr>
            </a:lvl3pPr>
            <a:lvl4pPr marL="1600200" indent="-228600" eaLnBrk="0" hangingPunct="0">
              <a:spcBef>
                <a:spcPct val="20000"/>
              </a:spcBef>
              <a:buChar char="–"/>
              <a:defRPr sz="2000">
                <a:solidFill>
                  <a:srgbClr val="008080"/>
                </a:solidFill>
                <a:latin typeface="Arial" charset="0"/>
                <a:cs typeface="Arial" charset="0"/>
              </a:defRPr>
            </a:lvl4pPr>
            <a:lvl5pPr marL="2057400" indent="-228600" eaLnBrk="0" hangingPunct="0">
              <a:spcBef>
                <a:spcPct val="20000"/>
              </a:spcBef>
              <a:buChar char="»"/>
              <a:defRPr sz="2000">
                <a:solidFill>
                  <a:srgbClr val="008080"/>
                </a:solidFill>
                <a:latin typeface="Arial" charset="0"/>
                <a:cs typeface="Arial" charset="0"/>
              </a:defRPr>
            </a:lvl5pPr>
            <a:lvl6pPr marL="2514600" indent="-228600" eaLnBrk="0" fontAlgn="base" hangingPunct="0">
              <a:spcBef>
                <a:spcPct val="20000"/>
              </a:spcBef>
              <a:spcAft>
                <a:spcPct val="0"/>
              </a:spcAft>
              <a:buChar char="»"/>
              <a:defRPr sz="2000">
                <a:solidFill>
                  <a:srgbClr val="008080"/>
                </a:solidFill>
                <a:latin typeface="Arial" charset="0"/>
                <a:cs typeface="Arial" charset="0"/>
              </a:defRPr>
            </a:lvl6pPr>
            <a:lvl7pPr marL="2971800" indent="-228600" eaLnBrk="0" fontAlgn="base" hangingPunct="0">
              <a:spcBef>
                <a:spcPct val="20000"/>
              </a:spcBef>
              <a:spcAft>
                <a:spcPct val="0"/>
              </a:spcAft>
              <a:buChar char="»"/>
              <a:defRPr sz="2000">
                <a:solidFill>
                  <a:srgbClr val="008080"/>
                </a:solidFill>
                <a:latin typeface="Arial" charset="0"/>
                <a:cs typeface="Arial" charset="0"/>
              </a:defRPr>
            </a:lvl7pPr>
            <a:lvl8pPr marL="3429000" indent="-228600" eaLnBrk="0" fontAlgn="base" hangingPunct="0">
              <a:spcBef>
                <a:spcPct val="20000"/>
              </a:spcBef>
              <a:spcAft>
                <a:spcPct val="0"/>
              </a:spcAft>
              <a:buChar char="»"/>
              <a:defRPr sz="2000">
                <a:solidFill>
                  <a:srgbClr val="008080"/>
                </a:solidFill>
                <a:latin typeface="Arial" charset="0"/>
                <a:cs typeface="Arial" charset="0"/>
              </a:defRPr>
            </a:lvl8pPr>
            <a:lvl9pPr marL="3886200" indent="-228600" eaLnBrk="0" fontAlgn="base" hangingPunct="0">
              <a:spcBef>
                <a:spcPct val="20000"/>
              </a:spcBef>
              <a:spcAft>
                <a:spcPct val="0"/>
              </a:spcAft>
              <a:buChar char="»"/>
              <a:defRPr sz="2000">
                <a:solidFill>
                  <a:srgbClr val="008080"/>
                </a:solidFill>
                <a:latin typeface="Arial" charset="0"/>
                <a:cs typeface="Arial" charset="0"/>
              </a:defRPr>
            </a:lvl9pPr>
          </a:lstStyle>
          <a:p>
            <a:pPr eaLnBrk="1" hangingPunct="1">
              <a:spcBef>
                <a:spcPct val="0"/>
              </a:spcBef>
              <a:buFontTx/>
              <a:buNone/>
            </a:pPr>
            <a:r>
              <a:rPr lang="en-US" altLang="en-US" sz="1400">
                <a:solidFill>
                  <a:schemeClr val="tx1"/>
                </a:solidFill>
              </a:rPr>
              <a:t>6-</a:t>
            </a:r>
            <a:fld id="{9F0AF791-4F60-4DF4-8AC5-98E4CC4AE49C}" type="slidenum">
              <a:rPr lang="en-US" altLang="en-US" sz="1400">
                <a:solidFill>
                  <a:schemeClr val="tx1"/>
                </a:solidFill>
              </a:rPr>
              <a:pPr eaLnBrk="1" hangingPunct="1">
                <a:spcBef>
                  <a:spcPct val="0"/>
                </a:spcBef>
                <a:buFontTx/>
                <a:buNone/>
              </a:pPr>
              <a:t>26</a:t>
            </a:fld>
            <a:endParaRPr lang="en-US" altLang="en-US" sz="1400">
              <a:solidFill>
                <a:schemeClr val="tx1"/>
              </a:solidFill>
            </a:endParaRPr>
          </a:p>
        </p:txBody>
      </p:sp>
    </p:spTree>
    <p:extLst>
      <p:ext uri="{BB962C8B-B14F-4D97-AF65-F5344CB8AC3E}">
        <p14:creationId xmlns:p14="http://schemas.microsoft.com/office/powerpoint/2010/main" val="20318000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Answer(s)</a:t>
            </a:r>
            <a:endParaRPr lang="en-US" b="1" dirty="0"/>
          </a:p>
        </p:txBody>
      </p:sp>
      <p:sp>
        <p:nvSpPr>
          <p:cNvPr id="3" name="Content Placeholder 2"/>
          <p:cNvSpPr>
            <a:spLocks noGrp="1"/>
          </p:cNvSpPr>
          <p:nvPr>
            <p:ph idx="1"/>
          </p:nvPr>
        </p:nvSpPr>
        <p:spPr>
          <a:xfrm>
            <a:off x="228600" y="1600200"/>
            <a:ext cx="8610600" cy="4525963"/>
          </a:xfrm>
        </p:spPr>
        <p:txBody>
          <a:bodyPr>
            <a:normAutofit lnSpcReduction="10000"/>
          </a:bodyPr>
          <a:lstStyle/>
          <a:p>
            <a:pPr marL="0" indent="0">
              <a:buNone/>
            </a:pPr>
            <a:r>
              <a:rPr lang="en-US" dirty="0" smtClean="0"/>
              <a:t>Place of publication:</a:t>
            </a:r>
          </a:p>
          <a:p>
            <a:pPr marL="0" indent="0">
              <a:buNone/>
            </a:pPr>
            <a:r>
              <a:rPr lang="en-US" dirty="0" smtClean="0"/>
              <a:t>130 0# $a Tableau (Chicago, Ill.)</a:t>
            </a:r>
          </a:p>
          <a:p>
            <a:pPr marL="0" indent="0">
              <a:buNone/>
            </a:pPr>
            <a:r>
              <a:rPr lang="en-US" dirty="0" smtClean="0"/>
              <a:t>245 10 $a Tableau.</a:t>
            </a:r>
          </a:p>
          <a:p>
            <a:pPr marL="0" indent="0">
              <a:buNone/>
            </a:pPr>
            <a:endParaRPr lang="en-US" dirty="0"/>
          </a:p>
          <a:p>
            <a:pPr marL="0" indent="0">
              <a:buNone/>
            </a:pPr>
            <a:r>
              <a:rPr lang="en-US" dirty="0" smtClean="0"/>
              <a:t>Corporate Body:</a:t>
            </a:r>
          </a:p>
          <a:p>
            <a:pPr marL="0" indent="0">
              <a:buNone/>
            </a:pPr>
            <a:r>
              <a:rPr lang="en-US" dirty="0" smtClean="0"/>
              <a:t>130 0# $a Tableau (University of Chicago. Division 	   of the Humanities)</a:t>
            </a:r>
          </a:p>
          <a:p>
            <a:pPr marL="0" indent="0">
              <a:buNone/>
            </a:pPr>
            <a:r>
              <a:rPr lang="en-US" dirty="0" smtClean="0"/>
              <a:t>245 10 $a Tableau.</a:t>
            </a:r>
            <a:endParaRPr lang="en-US" dirty="0"/>
          </a:p>
        </p:txBody>
      </p:sp>
      <p:sp>
        <p:nvSpPr>
          <p:cNvPr id="4" name="Slide Number Placeholder 3"/>
          <p:cNvSpPr>
            <a:spLocks noGrp="1"/>
          </p:cNvSpPr>
          <p:nvPr>
            <p:ph type="sldNum" sz="quarter" idx="12"/>
          </p:nvPr>
        </p:nvSpPr>
        <p:spPr/>
        <p:txBody>
          <a:bodyPr/>
          <a:lstStyle/>
          <a:p>
            <a:r>
              <a:rPr lang="en-US" altLang="en-US" smtClean="0"/>
              <a:t>6-</a:t>
            </a:r>
            <a:fld id="{C89C5940-71BB-4AB3-B582-7106F25FEAD4}" type="slidenum">
              <a:rPr lang="en-US" altLang="en-US" smtClean="0"/>
              <a:pPr/>
              <a:t>27</a:t>
            </a:fld>
            <a:endParaRPr lang="en-US" altLang="en-US" dirty="0"/>
          </a:p>
        </p:txBody>
      </p:sp>
    </p:spTree>
    <p:extLst>
      <p:ext uri="{BB962C8B-B14F-4D97-AF65-F5344CB8AC3E}">
        <p14:creationId xmlns:p14="http://schemas.microsoft.com/office/powerpoint/2010/main" val="985237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fontScale="90000"/>
          </a:bodyPr>
          <a:lstStyle/>
          <a:p>
            <a:r>
              <a:rPr lang="en-US" altLang="en-US" dirty="0"/>
              <a:t>Authorized </a:t>
            </a:r>
            <a:r>
              <a:rPr lang="en-US" altLang="en-US" dirty="0" smtClean="0"/>
              <a:t>Access </a:t>
            </a:r>
            <a:br>
              <a:rPr lang="en-US" altLang="en-US" dirty="0" smtClean="0"/>
            </a:br>
            <a:r>
              <a:rPr lang="en-US" altLang="en-US" dirty="0"/>
              <a:t>P</a:t>
            </a:r>
            <a:r>
              <a:rPr lang="en-US" altLang="en-US" dirty="0" smtClean="0"/>
              <a:t>oint </a:t>
            </a:r>
            <a:r>
              <a:rPr lang="en-US" altLang="en-US" dirty="0"/>
              <a:t>for an </a:t>
            </a:r>
            <a:r>
              <a:rPr lang="en-US" altLang="en-US" dirty="0" smtClean="0"/>
              <a:t>Expression</a:t>
            </a:r>
            <a:endParaRPr lang="en-US" altLang="en-US" dirty="0"/>
          </a:p>
        </p:txBody>
      </p:sp>
      <p:sp>
        <p:nvSpPr>
          <p:cNvPr id="32771" name="Content Placeholder 2"/>
          <p:cNvSpPr>
            <a:spLocks noGrp="1"/>
          </p:cNvSpPr>
          <p:nvPr>
            <p:ph idx="1"/>
          </p:nvPr>
        </p:nvSpPr>
        <p:spPr/>
        <p:txBody>
          <a:bodyPr/>
          <a:lstStyle/>
          <a:p>
            <a:r>
              <a:rPr lang="en-US" altLang="en-US" dirty="0"/>
              <a:t>LC-PCC PS 6.27.3</a:t>
            </a:r>
          </a:p>
          <a:p>
            <a:pPr lvl="1"/>
            <a:r>
              <a:rPr lang="en-US" altLang="en-US" dirty="0"/>
              <a:t>Music resources (6.28.3)</a:t>
            </a:r>
          </a:p>
          <a:p>
            <a:pPr lvl="1"/>
            <a:r>
              <a:rPr lang="en-US" altLang="en-US" dirty="0"/>
              <a:t>Sacred scriptures (6.30.3)</a:t>
            </a:r>
          </a:p>
          <a:p>
            <a:pPr lvl="1"/>
            <a:r>
              <a:rPr lang="en-US" altLang="en-US" dirty="0"/>
              <a:t>Translations (described in the LC-PCC PS)</a:t>
            </a:r>
          </a:p>
          <a:p>
            <a:pPr lvl="1"/>
            <a:r>
              <a:rPr lang="en-US" altLang="en-US" dirty="0"/>
              <a:t>Language editions (described in the LC-PCC PS)</a:t>
            </a:r>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28</a:t>
            </a:fld>
            <a:endParaRPr lang="en-US"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p:txBody>
          <a:bodyPr>
            <a:normAutofit fontScale="90000"/>
          </a:bodyPr>
          <a:lstStyle/>
          <a:p>
            <a:r>
              <a:rPr lang="en-US" altLang="en-US" dirty="0"/>
              <a:t>Authorized </a:t>
            </a:r>
            <a:r>
              <a:rPr lang="en-US" altLang="en-US" dirty="0" smtClean="0"/>
              <a:t>Access Point </a:t>
            </a:r>
            <a:r>
              <a:rPr lang="en-US" altLang="en-US" dirty="0"/>
              <a:t>for an </a:t>
            </a:r>
            <a:r>
              <a:rPr lang="en-US" altLang="en-US" dirty="0" smtClean="0"/>
              <a:t>Expression</a:t>
            </a:r>
            <a:endParaRPr lang="en-US" altLang="en-US" dirty="0"/>
          </a:p>
        </p:txBody>
      </p:sp>
      <p:sp>
        <p:nvSpPr>
          <p:cNvPr id="33795" name="Rectangle 3"/>
          <p:cNvSpPr>
            <a:spLocks noGrp="1"/>
          </p:cNvSpPr>
          <p:nvPr>
            <p:ph idx="1"/>
          </p:nvPr>
        </p:nvSpPr>
        <p:spPr/>
        <p:txBody>
          <a:bodyPr/>
          <a:lstStyle/>
          <a:p>
            <a:pPr>
              <a:buFontTx/>
              <a:buNone/>
            </a:pPr>
            <a:r>
              <a:rPr lang="vi-VN" altLang="en-US" dirty="0">
                <a:solidFill>
                  <a:srgbClr val="C00000"/>
                </a:solidFill>
                <a:latin typeface="Calibri" panose="020F0502020204030204" pitchFamily="34" charset="0"/>
              </a:rPr>
              <a:t>130</a:t>
            </a:r>
            <a:r>
              <a:rPr lang="en-US" altLang="en-US" dirty="0">
                <a:solidFill>
                  <a:srgbClr val="C00000"/>
                </a:solidFill>
                <a:latin typeface="Calibri" panose="020F0502020204030204" pitchFamily="34" charset="0"/>
              </a:rPr>
              <a:t> </a:t>
            </a:r>
            <a:r>
              <a:rPr lang="vi-VN" altLang="en-US" dirty="0">
                <a:solidFill>
                  <a:srgbClr val="C00000"/>
                </a:solidFill>
                <a:latin typeface="Calibri" panose="020F0502020204030204" pitchFamily="34" charset="0"/>
              </a:rPr>
              <a:t>0</a:t>
            </a:r>
            <a:r>
              <a:rPr lang="en-US" altLang="en-US" dirty="0">
                <a:solidFill>
                  <a:srgbClr val="C00000"/>
                </a:solidFill>
                <a:latin typeface="Calibri" panose="020F0502020204030204" pitchFamily="34" charset="0"/>
              </a:rPr>
              <a:t>#</a:t>
            </a:r>
            <a:r>
              <a:rPr lang="vi-VN" altLang="en-US" dirty="0">
                <a:solidFill>
                  <a:srgbClr val="C00000"/>
                </a:solidFill>
                <a:latin typeface="Calibri" panose="020F0502020204030204" pitchFamily="34" charset="0"/>
              </a:rPr>
              <a:t> </a:t>
            </a:r>
            <a:r>
              <a:rPr lang="en-US" altLang="en-US" dirty="0">
                <a:solidFill>
                  <a:srgbClr val="C00000"/>
                </a:solidFill>
                <a:latin typeface="Calibri" panose="020F0502020204030204" pitchFamily="34" charset="0"/>
              </a:rPr>
              <a:t>$a </a:t>
            </a:r>
            <a:r>
              <a:rPr lang="vi-VN" altLang="en-US" dirty="0">
                <a:solidFill>
                  <a:srgbClr val="C00000"/>
                </a:solidFill>
                <a:latin typeface="Calibri" panose="020F0502020204030204" pitchFamily="34" charset="0"/>
              </a:rPr>
              <a:t>Duaḥ ha-inflatsyah. </a:t>
            </a:r>
            <a:r>
              <a:rPr lang="en-US" altLang="en-US" dirty="0">
                <a:solidFill>
                  <a:srgbClr val="C00000"/>
                </a:solidFill>
                <a:latin typeface="Calibri" panose="020F0502020204030204" pitchFamily="34" charset="0"/>
              </a:rPr>
              <a:t>$</a:t>
            </a:r>
            <a:r>
              <a:rPr lang="vi-VN" altLang="en-US" dirty="0">
                <a:solidFill>
                  <a:srgbClr val="C00000"/>
                </a:solidFill>
                <a:latin typeface="Calibri" panose="020F0502020204030204" pitchFamily="34" charset="0"/>
              </a:rPr>
              <a:t>l English</a:t>
            </a:r>
            <a:r>
              <a:rPr lang="en-US" altLang="en-US" dirty="0">
                <a:solidFill>
                  <a:srgbClr val="C00000"/>
                </a:solidFill>
                <a:latin typeface="Calibri" panose="020F0502020204030204" pitchFamily="34" charset="0"/>
              </a:rPr>
              <a:t>.</a:t>
            </a:r>
          </a:p>
          <a:p>
            <a:pPr>
              <a:buFontTx/>
              <a:buNone/>
            </a:pPr>
            <a:r>
              <a:rPr lang="en-US" altLang="en-US" dirty="0"/>
              <a:t>245 10 $a Inflation report / $c Bank of Israel.</a:t>
            </a:r>
          </a:p>
          <a:p>
            <a:pPr>
              <a:buFontTx/>
              <a:buNone/>
            </a:pPr>
            <a:r>
              <a:rPr lang="vi-VN" altLang="en-US" dirty="0">
                <a:latin typeface="Calibri" panose="020F0502020204030204" pitchFamily="34" charset="0"/>
              </a:rPr>
              <a:t>775</a:t>
            </a:r>
            <a:r>
              <a:rPr lang="en-US" altLang="en-US" dirty="0">
                <a:latin typeface="Calibri" panose="020F0502020204030204" pitchFamily="34" charset="0"/>
              </a:rPr>
              <a:t> </a:t>
            </a:r>
            <a:r>
              <a:rPr lang="vi-VN" altLang="en-US" dirty="0">
                <a:latin typeface="Calibri" panose="020F0502020204030204" pitchFamily="34" charset="0"/>
              </a:rPr>
              <a:t>08</a:t>
            </a:r>
            <a:r>
              <a:rPr lang="en-US" altLang="en-US" dirty="0">
                <a:latin typeface="Calibri" panose="020F0502020204030204" pitchFamily="34" charset="0"/>
              </a:rPr>
              <a:t> $</a:t>
            </a:r>
            <a:r>
              <a:rPr lang="vi-VN" altLang="en-US" dirty="0">
                <a:latin typeface="Calibri" panose="020F0502020204030204" pitchFamily="34" charset="0"/>
              </a:rPr>
              <a:t>i Hebrew </a:t>
            </a:r>
            <a:r>
              <a:rPr lang="en-US" altLang="en-US" dirty="0">
                <a:latin typeface="Calibri" panose="020F0502020204030204" pitchFamily="34" charset="0"/>
              </a:rPr>
              <a:t>edition</a:t>
            </a:r>
            <a:r>
              <a:rPr lang="vi-VN" altLang="en-US" dirty="0">
                <a:latin typeface="Calibri" panose="020F0502020204030204" pitchFamily="34" charset="0"/>
              </a:rPr>
              <a:t>: </a:t>
            </a:r>
            <a:r>
              <a:rPr lang="en-US" altLang="en-US" dirty="0">
                <a:latin typeface="Calibri" panose="020F0502020204030204" pitchFamily="34" charset="0"/>
              </a:rPr>
              <a:t>$</a:t>
            </a:r>
            <a:r>
              <a:rPr lang="vi-VN" altLang="en-US" dirty="0">
                <a:latin typeface="Calibri" panose="020F0502020204030204" pitchFamily="34" charset="0"/>
              </a:rPr>
              <a:t>t Duaḥ ha-inflatsyah </a:t>
            </a:r>
            <a:r>
              <a:rPr lang="en-US" altLang="en-US" dirty="0">
                <a:latin typeface="Calibri" panose="020F0502020204030204" pitchFamily="34" charset="0"/>
              </a:rPr>
              <a:t>$</a:t>
            </a:r>
            <a:r>
              <a:rPr lang="vi-VN" altLang="en-US" dirty="0">
                <a:latin typeface="Calibri" panose="020F0502020204030204" pitchFamily="34" charset="0"/>
              </a:rPr>
              <a:t>w (DLC)   00207719 </a:t>
            </a:r>
            <a:r>
              <a:rPr lang="en-US" altLang="en-US" dirty="0">
                <a:latin typeface="Calibri" panose="020F0502020204030204" pitchFamily="34" charset="0"/>
              </a:rPr>
              <a:t>$</a:t>
            </a:r>
            <a:r>
              <a:rPr lang="vi-VN" altLang="en-US" dirty="0">
                <a:latin typeface="Calibri" panose="020F0502020204030204" pitchFamily="34" charset="0"/>
              </a:rPr>
              <a:t>w (OCoLC)45203459</a:t>
            </a:r>
            <a:endParaRPr lang="en-US" altLang="en-US" dirty="0">
              <a:latin typeface="Calibri" panose="020F0502020204030204" pitchFamily="34" charset="0"/>
            </a:endParaRPr>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29</a:t>
            </a:fld>
            <a:endParaRPr lang="en-US"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a:xfrm>
            <a:off x="457200" y="274638"/>
            <a:ext cx="8229600" cy="1401762"/>
          </a:xfrm>
        </p:spPr>
        <p:txBody>
          <a:bodyPr>
            <a:normAutofit fontScale="90000"/>
          </a:bodyPr>
          <a:lstStyle/>
          <a:p>
            <a:r>
              <a:rPr lang="en-US" altLang="en-US" dirty="0"/>
              <a:t>Authorized </a:t>
            </a:r>
            <a:r>
              <a:rPr lang="en-US" altLang="en-US" dirty="0" smtClean="0"/>
              <a:t>Access </a:t>
            </a:r>
            <a:r>
              <a:rPr lang="en-US" altLang="en-US" dirty="0"/>
              <a:t>P</a:t>
            </a:r>
            <a:r>
              <a:rPr lang="en-US" altLang="en-US" dirty="0" smtClean="0"/>
              <a:t>oint </a:t>
            </a:r>
            <a:r>
              <a:rPr lang="en-US" altLang="en-US" dirty="0"/>
              <a:t>for </a:t>
            </a:r>
            <a:r>
              <a:rPr lang="en-US" altLang="en-US" dirty="0" smtClean="0"/>
              <a:t>Translations </a:t>
            </a:r>
            <a:r>
              <a:rPr lang="en-US" altLang="en-US" dirty="0"/>
              <a:t>and L</a:t>
            </a:r>
            <a:r>
              <a:rPr lang="en-US" altLang="en-US" dirty="0" smtClean="0"/>
              <a:t>anguage Editions </a:t>
            </a:r>
            <a:r>
              <a:rPr lang="en-US" altLang="en-US" dirty="0"/>
              <a:t>in a </a:t>
            </a:r>
            <a:r>
              <a:rPr lang="en-US" altLang="en-US" dirty="0" smtClean="0"/>
              <a:t>Compilation</a:t>
            </a:r>
            <a:endParaRPr lang="en-US" altLang="en-US" dirty="0"/>
          </a:p>
        </p:txBody>
      </p:sp>
      <p:sp>
        <p:nvSpPr>
          <p:cNvPr id="34819" name="Content Placeholder 3"/>
          <p:cNvSpPr>
            <a:spLocks noGrp="1"/>
          </p:cNvSpPr>
          <p:nvPr>
            <p:ph idx="1"/>
          </p:nvPr>
        </p:nvSpPr>
        <p:spPr>
          <a:xfrm>
            <a:off x="457200" y="2332037"/>
            <a:ext cx="8229600" cy="4525963"/>
          </a:xfrm>
        </p:spPr>
        <p:txBody>
          <a:bodyPr>
            <a:normAutofit fontScale="92500" lnSpcReduction="10000"/>
          </a:bodyPr>
          <a:lstStyle/>
          <a:p>
            <a:pPr marL="1138238" indent="-1138238">
              <a:buFontTx/>
              <a:buNone/>
            </a:pPr>
            <a:r>
              <a:rPr lang="en-US" altLang="en-US" sz="3000" dirty="0"/>
              <a:t>245 00 $a </a:t>
            </a:r>
            <a:r>
              <a:rPr lang="fr-FR" altLang="en-US" sz="3000" dirty="0"/>
              <a:t>Diplôme international de l'OIV en management du secteur de la vigne et du vin</a:t>
            </a:r>
            <a:r>
              <a:rPr lang="fr-FR" altLang="en-US" sz="3000" dirty="0" smtClean="0"/>
              <a:t>.</a:t>
            </a:r>
          </a:p>
          <a:p>
            <a:pPr marL="1138238" indent="-1138238">
              <a:buNone/>
            </a:pPr>
            <a:r>
              <a:rPr lang="en-US" altLang="en-US" sz="3000" dirty="0">
                <a:solidFill>
                  <a:srgbClr val="C00000"/>
                </a:solidFill>
              </a:rPr>
              <a:t>546 ## $a Parallel text in French, English, German, Italian, and Spanish</a:t>
            </a:r>
            <a:r>
              <a:rPr lang="en-US" altLang="en-US" sz="3000" dirty="0" smtClean="0">
                <a:solidFill>
                  <a:srgbClr val="C00000"/>
                </a:solidFill>
              </a:rPr>
              <a:t>.</a:t>
            </a:r>
            <a:endParaRPr lang="fr-FR" altLang="en-US" sz="3000" dirty="0">
              <a:solidFill>
                <a:srgbClr val="C00000"/>
              </a:solidFill>
            </a:endParaRPr>
          </a:p>
          <a:p>
            <a:pPr marL="1138238" indent="-1138238">
              <a:buFontTx/>
              <a:buNone/>
            </a:pPr>
            <a:r>
              <a:rPr lang="fr-FR" altLang="en-US" sz="3000" dirty="0"/>
              <a:t>730 02 </a:t>
            </a:r>
            <a:r>
              <a:rPr lang="fr-FR" altLang="en-US" sz="3000" dirty="0" smtClean="0"/>
              <a:t>$i Container of (expression): $a </a:t>
            </a:r>
            <a:r>
              <a:rPr lang="fr-FR" altLang="en-US" sz="3000" dirty="0"/>
              <a:t>Diplôme international de l'OIV en management du secteur de la vigne et du vin.</a:t>
            </a:r>
          </a:p>
          <a:p>
            <a:pPr marL="1138238" indent="-1138238">
              <a:buFontTx/>
              <a:buNone/>
            </a:pPr>
            <a:r>
              <a:rPr lang="fr-FR" altLang="en-US" sz="3000" dirty="0"/>
              <a:t>730 02 $i Container of (expression): $a Diplôme international de l'OIV en management du secteur de la vigne et du vin. </a:t>
            </a:r>
            <a:r>
              <a:rPr lang="fr-FR" altLang="en-US" sz="3000" dirty="0">
                <a:solidFill>
                  <a:srgbClr val="C00000"/>
                </a:solidFill>
              </a:rPr>
              <a:t>$l English</a:t>
            </a:r>
            <a:r>
              <a:rPr lang="fr-FR" altLang="en-US" sz="3000" dirty="0"/>
              <a:t>.</a:t>
            </a:r>
            <a:endParaRPr lang="en-US" altLang="en-US" sz="3000" dirty="0"/>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30</a:t>
            </a:fld>
            <a:endParaRPr lang="en-US" alt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Summary</a:t>
            </a:r>
          </a:p>
        </p:txBody>
      </p:sp>
      <p:sp>
        <p:nvSpPr>
          <p:cNvPr id="35843" name="Content Placeholder 2"/>
          <p:cNvSpPr>
            <a:spLocks noGrp="1"/>
          </p:cNvSpPr>
          <p:nvPr>
            <p:ph idx="1"/>
          </p:nvPr>
        </p:nvSpPr>
        <p:spPr/>
        <p:txBody>
          <a:bodyPr>
            <a:normAutofit fontScale="92500"/>
          </a:bodyPr>
          <a:lstStyle/>
          <a:p>
            <a:r>
              <a:rPr lang="en-US" altLang="en-US" dirty="0"/>
              <a:t>Authorized access point for a work:</a:t>
            </a:r>
          </a:p>
          <a:p>
            <a:pPr lvl="1"/>
            <a:r>
              <a:rPr lang="en-US" altLang="en-US" dirty="0"/>
              <a:t>Authorized access point for creator</a:t>
            </a:r>
          </a:p>
          <a:p>
            <a:pPr lvl="1"/>
            <a:r>
              <a:rPr lang="en-US" altLang="en-US" dirty="0"/>
              <a:t>Preferred title of work</a:t>
            </a:r>
            <a:br>
              <a:rPr lang="en-US" altLang="en-US" dirty="0"/>
            </a:br>
            <a:endParaRPr lang="en-US" altLang="en-US" dirty="0"/>
          </a:p>
          <a:p>
            <a:r>
              <a:rPr lang="en-US" altLang="en-US" dirty="0"/>
              <a:t>Additions to authorized access point for a work</a:t>
            </a:r>
          </a:p>
          <a:p>
            <a:pPr lvl="1"/>
            <a:r>
              <a:rPr lang="en-US" altLang="en-US" dirty="0"/>
              <a:t>Add parenthetically to authorized access point</a:t>
            </a:r>
            <a:br>
              <a:rPr lang="en-US" altLang="en-US" dirty="0"/>
            </a:br>
            <a:endParaRPr lang="en-US" altLang="en-US" dirty="0"/>
          </a:p>
          <a:p>
            <a:r>
              <a:rPr lang="en-US" altLang="en-US" dirty="0"/>
              <a:t>Authorized access point for an expression</a:t>
            </a:r>
          </a:p>
          <a:p>
            <a:pPr lvl="1"/>
            <a:r>
              <a:rPr lang="en-US" altLang="en-US" dirty="0"/>
              <a:t>Added to authorized access point for the work</a:t>
            </a:r>
          </a:p>
        </p:txBody>
      </p:sp>
      <p:sp>
        <p:nvSpPr>
          <p:cNvPr id="2" name="Slide Number Placeholder 1"/>
          <p:cNvSpPr>
            <a:spLocks noGrp="1"/>
          </p:cNvSpPr>
          <p:nvPr>
            <p:ph type="sldNum" sz="quarter" idx="12"/>
          </p:nvPr>
        </p:nvSpPr>
        <p:spPr/>
        <p:txBody>
          <a:bodyPr/>
          <a:lstStyle/>
          <a:p>
            <a:r>
              <a:rPr lang="en-US" altLang="en-US" dirty="0" smtClean="0"/>
              <a:t>6-</a:t>
            </a:r>
            <a:fld id="{C89C5940-71BB-4AB3-B582-7106F25FEAD4}" type="slidenum">
              <a:rPr lang="en-US" altLang="en-US" smtClean="0"/>
              <a:pPr/>
              <a:t>31</a:t>
            </a:fld>
            <a:endParaRPr lang="en-US" alt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6: Identifying Works and Expressions&amp;quot;&quot;/&gt;&lt;property id=&quot;20307&quot; value=&quot;340&quot;/&gt;&lt;/object&gt;&lt;object type=&quot;3&quot; unique_id=&quot;10004&quot;&gt;&lt;property id=&quot;20148&quot; value=&quot;5&quot;/&gt;&lt;property id=&quot;20300&quot; value=&quot;Slide 2 - &amp;quot;Terminology&amp;quot;&quot;/&gt;&lt;property id=&quot;20307&quot; value=&quot;360&quot;/&gt;&lt;/object&gt;&lt;object type=&quot;3&quot; unique_id=&quot;10005&quot;&gt;&lt;property id=&quot;20148&quot; value=&quot;5&quot;/&gt;&lt;property id=&quot;20300&quot; value=&quot;Slide 3 - &amp;quot;Terminology&amp;quot;&quot;/&gt;&lt;property id=&quot;20307&quot; value=&quot;361&quot;/&gt;&lt;/object&gt;&lt;object type=&quot;3&quot; unique_id=&quot;10006&quot;&gt;&lt;property id=&quot;20148&quot; value=&quot;5&quot;/&gt;&lt;property id=&quot;20300&quot; value=&quot;Slide 4 - &amp;quot;Terminology&amp;quot;&quot;/&gt;&lt;property id=&quot;20307&quot; value=&quot;362&quot;/&gt;&lt;/object&gt;&lt;object type=&quot;3&quot; unique_id=&quot;10007&quot;&gt;&lt;property id=&quot;20148&quot; value=&quot;5&quot;/&gt;&lt;property id=&quot;20300&quot; value=&quot;Slide 5 - &amp;quot;Terminology&amp;quot;&quot;/&gt;&lt;property id=&quot;20307&quot; value=&quot;363&quot;/&gt;&lt;/object&gt;&lt;object type=&quot;3&quot; unique_id=&quot;10008&quot;&gt;&lt;property id=&quot;20148&quot; value=&quot;5&quot;/&gt;&lt;property id=&quot;20300&quot; value=&quot;Slide 6 - &amp;quot;Terminology&amp;quot;&quot;/&gt;&lt;property id=&quot;20307&quot; value=&quot;364&quot;/&gt;&lt;/object&gt;&lt;object type=&quot;3&quot; unique_id=&quot;10009&quot;&gt;&lt;property id=&quot;20148&quot; value=&quot;5&quot;/&gt;&lt;property id=&quot;20300&quot; value=&quot;Slide 7 - &amp;quot;Terminology&amp;quot;&quot;/&gt;&lt;property id=&quot;20307&quot; value=&quot;365&quot;/&gt;&lt;/object&gt;&lt;object type=&quot;3&quot; unique_id=&quot;10010&quot;&gt;&lt;property id=&quot;20148&quot; value=&quot;5&quot;/&gt;&lt;property id=&quot;20300&quot; value=&quot;Slide 8 - &amp;quot;Identifying and Constructing the Authorized Access Point for a Work&amp;quot;&quot;/&gt;&lt;property id=&quot;20307&quot; value=&quot;372&quot;/&gt;&lt;/object&gt;&lt;object type=&quot;3&quot; unique_id=&quot;10011&quot;&gt;&lt;property id=&quot;20148&quot; value=&quot;5&quot;/&gt;&lt;property id=&quot;20300&quot; value=&quot;Slide 9 - &amp;quot;Corporate Body Creators of Serials RDA and LC-PCC PS 19.2.1.1.1&amp;quot;&quot;/&gt;&lt;property id=&quot;20307&quot; value=&quot;368&quot;/&gt;&lt;/object&gt;&lt;object type=&quot;3&quot; unique_id=&quot;10012&quot;&gt;&lt;property id=&quot;20148&quot; value=&quot;5&quot;/&gt;&lt;property id=&quot;20300&quot; value=&quot;Slide 10 - &amp;quot;Preferred Title&amp;quot;&quot;/&gt;&lt;property id=&quot;20307&quot; value=&quot;373&quot;/&gt;&lt;/object&gt;&lt;object type=&quot;3&quot; unique_id=&quot;10013&quot;&gt;&lt;property id=&quot;20148&quot; value=&quot;5&quot;/&gt;&lt;property id=&quot;20300&quot; value=&quot;Slide 11 - &amp;quot;Authorized Access Point for a Work&amp;quot;&quot;/&gt;&lt;property id=&quot;20307&quot; value=&quot;386&quot;/&gt;&lt;/object&gt;&lt;object type=&quot;3&quot; unique_id=&quot;10014&quot;&gt;&lt;property id=&quot;20148&quot; value=&quot;5&quot;/&gt;&lt;property id=&quot;20300&quot; value=&quot;Slide 12 - &amp;quot;Authorized Access Point for a Work &amp;quot;&quot;/&gt;&lt;property id=&quot;20307&quot; value=&quot;387&quot;/&gt;&lt;/object&gt;&lt;object type=&quot;3&quot; unique_id=&quot;10015&quot;&gt;&lt;property id=&quot;20148&quot; value=&quot;5&quot;/&gt;&lt;property id=&quot;20300&quot; value=&quot;Slide 13 - &amp;quot;Person or Family Creators of Serials RDA 19.2.1.1.3 &amp;quot;&quot;/&gt;&lt;property id=&quot;20307&quot; value=&quot;371&quot;/&gt;&lt;/object&gt;&lt;object type=&quot;3&quot; unique_id=&quot;10016&quot;&gt;&lt;property id=&quot;20148&quot; value=&quot;5&quot;/&gt;&lt;property id=&quot;20300&quot; value=&quot;Slide 14 - &amp;quot;Quiz 1&amp;quot;&quot;/&gt;&lt;property id=&quot;20307&quot; value=&quot;388&quot;/&gt;&lt;/object&gt;&lt;object type=&quot;3&quot; unique_id=&quot;10017&quot;&gt;&lt;property id=&quot;20148&quot; value=&quot;5&quot;/&gt;&lt;property id=&quot;20300&quot; value=&quot;Slide 15 - &amp;quot;Answer&amp;quot;&quot;/&gt;&lt;property id=&quot;20307&quot; value=&quot;389&quot;/&gt;&lt;/object&gt;&lt;object type=&quot;3&quot; unique_id=&quot;10018&quot;&gt;&lt;property id=&quot;20148&quot; value=&quot;5&quot;/&gt;&lt;property id=&quot;20300&quot; value=&quot;Slide 16 - &amp;quot;Quiz 2&amp;quot;&quot;/&gt;&lt;property id=&quot;20307&quot; value=&quot;384&quot;/&gt;&lt;/object&gt;&lt;object type=&quot;3&quot; unique_id=&quot;10019&quot;&gt;&lt;property id=&quot;20148&quot; value=&quot;5&quot;/&gt;&lt;property id=&quot;20300&quot; value=&quot;Slide 17 - &amp;quot;Answer&amp;quot;&quot;/&gt;&lt;property id=&quot;20307&quot; value=&quot;390&quot;/&gt;&lt;/object&gt;&lt;object type=&quot;3&quot; unique_id=&quot;10020&quot;&gt;&lt;property id=&quot;20148&quot; value=&quot;5&quot;/&gt;&lt;property id=&quot;20300&quot; value=&quot;Slide 18 - &amp;quot;Additions to the Authorized Access Point for a Work&amp;quot;&quot;/&gt;&lt;property id=&quot;20307&quot; value=&quot;347&quot;/&gt;&lt;/object&gt;&lt;object type=&quot;3&quot; unique_id=&quot;10021&quot;&gt;&lt;property id=&quot;20148&quot; value=&quot;5&quot;/&gt;&lt;property id=&quot;20300&quot; value=&quot;Slide 19 - &amp;quot;Identical Authorized Access Point&amp;quot;&quot;/&gt;&lt;property id=&quot;20307&quot; value=&quot;391&quot;/&gt;&lt;/object&gt;&lt;object type=&quot;3&quot; unique_id=&quot;10022&quot;&gt;&lt;property id=&quot;20148&quot; value=&quot;5&quot;/&gt;&lt;property id=&quot;20300&quot; value=&quot;Slide 20 - &amp;quot;Similar Authorized Access Point&amp;quot;&quot;/&gt;&lt;property id=&quot;20307&quot; value=&quot;349&quot;/&gt;&lt;/object&gt;&lt;object type=&quot;3&quot; unique_id=&quot;10023&quot;&gt;&lt;property id=&quot;20148&quot; value=&quot;5&quot;/&gt;&lt;property id=&quot;20300&quot; value=&quot;Slide 21 - &amp;quot;Additions to Authorized Access Points&amp;quot;&quot;/&gt;&lt;property id=&quot;20307&quot; value=&quot;392&quot;/&gt;&lt;/object&gt;&lt;object type=&quot;3&quot; unique_id=&quot;10024&quot;&gt;&lt;property id=&quot;20148&quot; value=&quot;5&quot;/&gt;&lt;property id=&quot;20300&quot; value=&quot;Slide 22 - &amp;quot;Additions to Authorized Access Points&amp;quot;&quot;/&gt;&lt;property id=&quot;20307&quot; value=&quot;393&quot;/&gt;&lt;/object&gt;&lt;object type=&quot;3&quot; unique_id=&quot;10025&quot;&gt;&lt;property id=&quot;20148&quot; value=&quot;5&quot;/&gt;&lt;property id=&quot;20300&quot; value=&quot;Slide 23 - &amp;quot;Additions to Authorized Access Points&amp;quot;&quot;/&gt;&lt;property id=&quot;20307&quot; value=&quot;394&quot;/&gt;&lt;/object&gt;&lt;object type=&quot;3&quot; unique_id=&quot;10026&quot;&gt;&lt;property id=&quot;20148&quot; value=&quot;5&quot;/&gt;&lt;property id=&quot;20300&quot; value=&quot;Slide 24 - &amp;quot;Quiz 3&amp;quot;&quot;/&gt;&lt;property id=&quot;20307&quot; value=&quot;380&quot;/&gt;&lt;/object&gt;&lt;object type=&quot;3&quot; unique_id=&quot;10027&quot;&gt;&lt;property id=&quot;20148&quot; value=&quot;5&quot;/&gt;&lt;property id=&quot;20300&quot; value=&quot;Slide 25 - &amp;quot;Answer&amp;quot;&quot;/&gt;&lt;property id=&quot;20307&quot; value=&quot;395&quot;/&gt;&lt;/object&gt;&lt;object type=&quot;3&quot; unique_id=&quot;10028&quot;&gt;&lt;property id=&quot;20148&quot; value=&quot;5&quot;/&gt;&lt;property id=&quot;20300&quot; value=&quot;Slide 26 - &amp;quot;Quiz 4&amp;quot;&quot;/&gt;&lt;property id=&quot;20307&quot; value=&quot;381&quot;/&gt;&lt;/object&gt;&lt;object type=&quot;3&quot; unique_id=&quot;10029&quot;&gt;&lt;property id=&quot;20148&quot; value=&quot;5&quot;/&gt;&lt;property id=&quot;20300&quot; value=&quot;Slide 27 - &amp;quot;Answer(s)&amp;quot;&quot;/&gt;&lt;property id=&quot;20307&quot; value=&quot;396&quot;/&gt;&lt;/object&gt;&lt;object type=&quot;3&quot; unique_id=&quot;10030&quot;&gt;&lt;property id=&quot;20148&quot; value=&quot;5&quot;/&gt;&lt;property id=&quot;20300&quot; value=&quot;Slide 28 - &amp;quot;Authorized Access  Point for an Expression&amp;quot;&quot;/&gt;&lt;property id=&quot;20307&quot; value=&quot;354&quot;/&gt;&lt;/object&gt;&lt;object type=&quot;3&quot; unique_id=&quot;10031&quot;&gt;&lt;property id=&quot;20148&quot; value=&quot;5&quot;/&gt;&lt;property id=&quot;20300&quot; value=&quot;Slide 29 - &amp;quot;Authorized Access Point for an Expression&amp;quot;&quot;/&gt;&lt;property id=&quot;20307&quot; value=&quot;355&quot;/&gt;&lt;/object&gt;&lt;object type=&quot;3&quot; unique_id=&quot;10032&quot;&gt;&lt;property id=&quot;20148&quot; value=&quot;5&quot;/&gt;&lt;property id=&quot;20300&quot; value=&quot;Slide 30 - &amp;quot;Authorized Access Point for Translations and Language Editions in a Compilation&amp;quot;&quot;/&gt;&lt;property id=&quot;20307&quot; value=&quot;377&quot;/&gt;&lt;/object&gt;&lt;object type=&quot;3&quot; unique_id=&quot;10033&quot;&gt;&lt;property id=&quot;20148&quot; value=&quot;5&quot;/&gt;&lt;property id=&quot;20300&quot; value=&quot;Slide 31 - &amp;quot;Summary&amp;quot;&quot;/&gt;&lt;property id=&quot;20307&quot; value=&quot;356&quot;/&gt;&lt;/object&gt;&lt;/object&gt;&lt;object type=&quot;8&quot; unique_id=&quot;10066&quot;&gt;&lt;/object&gt;&lt;/object&gt;&lt;/database&gt;"/>
  <p:tag name="MMPROD_NEXTUNIQUEID" val="10009"/>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2294</TotalTime>
  <Words>4348</Words>
  <Application>Microsoft Office PowerPoint</Application>
  <PresentationFormat>On-screen Show (4:3)</PresentationFormat>
  <Paragraphs>475</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Adobe Arabic</vt:lpstr>
      <vt:lpstr>Arial</vt:lpstr>
      <vt:lpstr>Calibri</vt:lpstr>
      <vt:lpstr>Office Theme</vt:lpstr>
      <vt:lpstr>6: Identifying Works and Expressions</vt:lpstr>
      <vt:lpstr>Terminology</vt:lpstr>
      <vt:lpstr>Terminology</vt:lpstr>
      <vt:lpstr>Terminology</vt:lpstr>
      <vt:lpstr>Terminology</vt:lpstr>
      <vt:lpstr>Terminology</vt:lpstr>
      <vt:lpstr>Terminology</vt:lpstr>
      <vt:lpstr>Identifying and Constructing the Authorized Access Point for a Work</vt:lpstr>
      <vt:lpstr>Corporate Body Creators of Serials RDA and LC-PCC PS 19.2.1.1.1</vt:lpstr>
      <vt:lpstr>Preferred Title</vt:lpstr>
      <vt:lpstr>Authorized Access Point for a Work</vt:lpstr>
      <vt:lpstr>Authorized Access Point for a Work </vt:lpstr>
      <vt:lpstr>Person or Family Creators of Serials RDA 19.2.1.1.3 </vt:lpstr>
      <vt:lpstr>Quiz 1</vt:lpstr>
      <vt:lpstr>Answer</vt:lpstr>
      <vt:lpstr>Quiz 2</vt:lpstr>
      <vt:lpstr>Answer</vt:lpstr>
      <vt:lpstr>Additions to the Authorized Access Point for a Work</vt:lpstr>
      <vt:lpstr>Identical Authorized Access Point</vt:lpstr>
      <vt:lpstr>Similar Authorized Access Point</vt:lpstr>
      <vt:lpstr>Additions to Authorized Access Points</vt:lpstr>
      <vt:lpstr>Additions to Authorized Access Points</vt:lpstr>
      <vt:lpstr>Additions to Authorized Access Points</vt:lpstr>
      <vt:lpstr>Quiz 3</vt:lpstr>
      <vt:lpstr>Answer</vt:lpstr>
      <vt:lpstr>Quiz 4</vt:lpstr>
      <vt:lpstr>Answer(s)</vt:lpstr>
      <vt:lpstr>Authorized Access  Point for an Expression</vt:lpstr>
      <vt:lpstr>Authorized Access Point for an Expression</vt:lpstr>
      <vt:lpstr>Authorized Access Point for Translations and Language Editions in a Compilation</vt:lpstr>
      <vt:lpstr>Summary</vt:lpstr>
    </vt:vector>
  </TitlesOfParts>
  <Company>Library of Congress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Serial - Module 6 - Identifying works and expressions</dc:title>
  <dc:subject>Basic Serial - Module 6 - Identifying works and expressions</dc:subject>
  <dc:creator>CONSER</dc:creator>
  <cp:keywords>Basic Serial - Module 6 - Identifying works and expressions</cp:keywords>
  <cp:lastModifiedBy>Hawkins Les</cp:lastModifiedBy>
  <cp:revision>144</cp:revision>
  <cp:lastPrinted>2014-04-09T16:41:09Z</cp:lastPrinted>
  <dcterms:created xsi:type="dcterms:W3CDTF">2013-02-01T16:26:33Z</dcterms:created>
  <dcterms:modified xsi:type="dcterms:W3CDTF">2018-08-21T14:20:02Z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843089570</vt:i4>
  </property>
  <property fmtid="{D5CDD505-2E9C-101B-9397-08002B2CF9AE}" pid="3" name="_NewReviewCycle">
    <vt:lpwstr/>
  </property>
  <property fmtid="{D5CDD505-2E9C-101B-9397-08002B2CF9AE}" pid="4" name="_EmailSubject">
    <vt:lpwstr>SCCTP Train the Trainer: Module 6 revisions (FINAL try)</vt:lpwstr>
  </property>
  <property fmtid="{D5CDD505-2E9C-101B-9397-08002B2CF9AE}" pid="5" name="_AuthorEmail">
    <vt:lpwstr>vbross@library.ucla.edu</vt:lpwstr>
  </property>
  <property fmtid="{D5CDD505-2E9C-101B-9397-08002B2CF9AE}" pid="6" name="_AuthorEmailDisplayName">
    <vt:lpwstr>Bross, Valerie</vt:lpwstr>
  </property>
  <property fmtid="{D5CDD505-2E9C-101B-9397-08002B2CF9AE}" pid="7" name="_PreviousAdHocReviewCycleID">
    <vt:i4>843089570</vt:i4>
  </property>
</Properties>
</file>