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36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1" r:id="rId3"/>
    <p:sldId id="260" r:id="rId4"/>
    <p:sldId id="267" r:id="rId5"/>
    <p:sldId id="268" r:id="rId6"/>
    <p:sldId id="269" r:id="rId7"/>
    <p:sldId id="272" r:id="rId8"/>
    <p:sldId id="273" r:id="rId9"/>
    <p:sldId id="276" r:id="rId10"/>
    <p:sldId id="270" r:id="rId11"/>
    <p:sldId id="274" r:id="rId12"/>
    <p:sldId id="275" r:id="rId13"/>
    <p:sldId id="271" r:id="rId14"/>
    <p:sldId id="279" r:id="rId15"/>
    <p:sldId id="280" r:id="rId16"/>
    <p:sldId id="281" r:id="rId17"/>
    <p:sldId id="282" r:id="rId18"/>
  </p:sldIdLst>
  <p:sldSz cx="9144000" cy="6858000" type="screen4x3"/>
  <p:notesSz cx="9296400" cy="688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72" autoAdjust="0"/>
    <p:restoredTop sz="75580" autoAdjust="0"/>
  </p:normalViewPr>
  <p:slideViewPr>
    <p:cSldViewPr>
      <p:cViewPr>
        <p:scale>
          <a:sx n="73" d="100"/>
          <a:sy n="73" d="100"/>
        </p:scale>
        <p:origin x="-1884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16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68CB8846-D1EE-433B-B30F-F9DC3F66A18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36528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536528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7CB76ABD-732E-4390-A4FB-C6F15429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32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90D59E09-D481-4A20-875D-D0DB7A62FB68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515938"/>
            <a:ext cx="3441700" cy="2581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268861"/>
            <a:ext cx="7437120" cy="3096816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36528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536528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D6D9E24B-F2D7-47AD-A4D0-FAEB21489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27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Collections</a:t>
            </a:r>
            <a:r>
              <a:rPr lang="en-US" baseline="0" dirty="0" smtClean="0"/>
              <a:t> </a:t>
            </a:r>
            <a:r>
              <a:rPr lang="en-US" dirty="0" smtClean="0"/>
              <a:t>Stabilization Section at the Library</a:t>
            </a:r>
            <a:r>
              <a:rPr lang="en-US" baseline="0" dirty="0" smtClean="0"/>
              <a:t> of Congress recently housed a group of large, fragile objects.</a:t>
            </a:r>
          </a:p>
          <a:p>
            <a:r>
              <a:rPr lang="en-US" baseline="0" dirty="0" smtClean="0"/>
              <a:t>The pre-Columbian objects housed are from the Jay I. </a:t>
            </a:r>
            <a:r>
              <a:rPr lang="en-US" baseline="0" dirty="0" err="1" smtClean="0"/>
              <a:t>Kislak</a:t>
            </a:r>
            <a:r>
              <a:rPr lang="en-US" baseline="0" dirty="0" smtClean="0"/>
              <a:t> Collection.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772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enclosures reduce direct handling of the objects, and facilitate their viewing.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 make the enclosures as small as possible to conserve space at the Library, and allow long-term storage in museum-style cabinets.</a:t>
            </a:r>
          </a:p>
          <a:p>
            <a:r>
              <a:rPr lang="en-US" baseline="0" dirty="0" smtClean="0"/>
              <a:t>Foam is added to protect the objects, but we avoid tightly-fitted furniture or cavities which can place objects at risk when they are removed or returned to the enclosures.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99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B-flute</a:t>
            </a:r>
            <a:r>
              <a:rPr lang="en-US" baseline="0" dirty="0" smtClean="0"/>
              <a:t> boxes are custom made by hand, without </a:t>
            </a:r>
            <a:r>
              <a:rPr lang="en-US" baseline="0" dirty="0" err="1" smtClean="0"/>
              <a:t>PVAc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We use three primary designs that are then tailored to the needs of specific objects.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materials, tools, and supplies are common to conservation labs and readily available.  </a:t>
            </a:r>
          </a:p>
          <a:p>
            <a:r>
              <a:rPr lang="en-US" baseline="0" dirty="0" smtClean="0"/>
              <a:t>Whenever hot-melt glue is applied, fabric gloves should be worn to prevent burn injuries.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general design of an enclosure is chosen based on what is most protective of the object, and how the object will best be presented to viewers.</a:t>
            </a:r>
          </a:p>
          <a:p>
            <a:r>
              <a:rPr lang="en-US" dirty="0" smtClean="0"/>
              <a:t>A nest-type</a:t>
            </a:r>
            <a:r>
              <a:rPr lang="en-US" baseline="0" dirty="0" smtClean="0"/>
              <a:t> enclosure is the simplest design, and most suitable for symmetrical objects.</a:t>
            </a:r>
          </a:p>
          <a:p>
            <a:r>
              <a:rPr lang="en-US" baseline="0" dirty="0" smtClean="0"/>
              <a:t>A drop-front is best for tall objects such as vases, or asymmetrical objects.</a:t>
            </a:r>
          </a:p>
          <a:p>
            <a:r>
              <a:rPr lang="en-US" baseline="0" dirty="0" smtClean="0"/>
              <a:t>A drop-front with a sliding tray allows the object to be slid out of the box and viewed from all sides.</a:t>
            </a:r>
          </a:p>
          <a:p>
            <a:r>
              <a:rPr lang="en-US" dirty="0" smtClean="0"/>
              <a:t>A padded,</a:t>
            </a:r>
            <a:r>
              <a:rPr lang="en-US" baseline="0" dirty="0" smtClean="0"/>
              <a:t> U-shaped insert can be used with either type of drop-front enclosure to protect the front and sides of an object.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nest-type enclosure</a:t>
            </a:r>
            <a:r>
              <a:rPr lang="en-US" baseline="0" dirty="0" smtClean="0"/>
              <a:t> </a:t>
            </a:r>
            <a:r>
              <a:rPr lang="en-US" dirty="0" smtClean="0"/>
              <a:t>we</a:t>
            </a:r>
            <a:r>
              <a:rPr lang="en-US" baseline="0" dirty="0" smtClean="0"/>
              <a:t> made for the “Portrait Head of a Warrior.”</a:t>
            </a:r>
          </a:p>
          <a:p>
            <a:r>
              <a:rPr lang="en-US" baseline="0" dirty="0" smtClean="0"/>
              <a:t>The piece is made of solid stone, and is especially heavy.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size the</a:t>
            </a:r>
            <a:r>
              <a:rPr lang="en-US" dirty="0" smtClean="0"/>
              <a:t> box by adding 3-1/2 inches</a:t>
            </a:r>
            <a:r>
              <a:rPr lang="en-US" baseline="0" dirty="0" smtClean="0"/>
              <a:t> to the height of the object, and 5 inches (2-1/2 inches per side) to the width and depth dimensions.  This allows space for honeycomb board beneath the object, and foam beneath and to the sides.</a:t>
            </a:r>
            <a:endParaRPr lang="en-US" dirty="0" smtClean="0"/>
          </a:p>
          <a:p>
            <a:r>
              <a:rPr lang="en-US" dirty="0" smtClean="0"/>
              <a:t>The folding pattern creates double-thickness walls at the back and both sides.</a:t>
            </a:r>
            <a:r>
              <a:rPr lang="en-US" baseline="0" dirty="0" smtClean="0"/>
              <a:t>  </a:t>
            </a:r>
          </a:p>
          <a:p>
            <a:r>
              <a:rPr lang="en-US" baseline="0" dirty="0" smtClean="0"/>
              <a:t>Another B-flute board can be adhered to the inside of the front wall so all walls are double-thickness.</a:t>
            </a:r>
          </a:p>
          <a:p>
            <a:r>
              <a:rPr lang="en-US" baseline="0" dirty="0" smtClean="0"/>
              <a:t>After folding, the board is trimmed if necessary, or fills of board are added to achieve a uniform two-board thickness on all walls.</a:t>
            </a:r>
          </a:p>
          <a:p>
            <a:r>
              <a:rPr lang="en-US" baseline="0" dirty="0" smtClean="0"/>
              <a:t>The folds that are offset 1-board thickness allow space for the double-wall boards laminated together.  </a:t>
            </a:r>
          </a:p>
          <a:p>
            <a:r>
              <a:rPr lang="en-US" baseline="0" dirty="0" smtClean="0"/>
              <a:t>The sequence of folds allows the seams to be concealed on the interior of the box.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lid is constructed</a:t>
            </a:r>
            <a:r>
              <a:rPr lang="en-US" baseline="0" dirty="0" smtClean="0"/>
              <a:t> the same way as the box base, but ½-inch is added to the width and depth dimensions to prevent the lid from being too tight.</a:t>
            </a:r>
          </a:p>
          <a:p>
            <a:r>
              <a:rPr lang="en-US" baseline="0" dirty="0" smtClean="0"/>
              <a:t>As a guideline, we make the lid height 1/3 to 1/2 the height of the box base.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Honeycomb</a:t>
            </a:r>
            <a:r>
              <a:rPr lang="en-US" baseline="0" dirty="0" smtClean="0"/>
              <a:t> board is cut to the interior dimensions of the box.</a:t>
            </a:r>
          </a:p>
          <a:p>
            <a:r>
              <a:rPr lang="en-US" baseline="0" dirty="0" smtClean="0"/>
              <a:t>The nest is then built on top of the honeycomb board, adhering the foam to the board and to adjacent pieces of foam using hot-melt glue.</a:t>
            </a:r>
          </a:p>
          <a:p>
            <a:r>
              <a:rPr lang="en-US" dirty="0" smtClean="0"/>
              <a:t>The inside</a:t>
            </a:r>
            <a:r>
              <a:rPr lang="en-US" baseline="0" dirty="0" smtClean="0"/>
              <a:t> of the nest is formed to follow the contours of the object as closely as possible to minimize pressure points, and to support the object securely.</a:t>
            </a:r>
          </a:p>
          <a:p>
            <a:r>
              <a:rPr lang="en-US" baseline="0" dirty="0" smtClean="0"/>
              <a:t>Openings in the foam on both sides allow safe removal of the object.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foam is covered with Tyvek, and the Tyvek is tucked between the foam and the walls of the enclosure.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is a drop-front enclosure</a:t>
            </a:r>
            <a:r>
              <a:rPr lang="en-US" baseline="0" dirty="0" smtClean="0"/>
              <a:t> with a removable U-shaped insert.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object is a large urn with a convex base.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Since the object is tall with some tipping potential, we thought it best not to make a removable tray.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Book cloth can be used to reinforce the hinge of the drop front, and adhered with Lascaux adhesive.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lid is made the same way as for the</a:t>
            </a:r>
            <a:r>
              <a:rPr lang="en-US" baseline="0" dirty="0" smtClean="0"/>
              <a:t> nest-type enclosure, except we make the lid height 85% of the base height for added rigidity and to cover gaps around the drop-front wall.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build</a:t>
            </a:r>
            <a:r>
              <a:rPr lang="en-US" baseline="0" dirty="0" smtClean="0"/>
              <a:t> the support where the object will sit using foam, and polyester batting if appropriate, mimicking the contours of the object.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</a:t>
            </a:r>
            <a:r>
              <a:rPr lang="en-US" baseline="0" dirty="0" smtClean="0"/>
              <a:t>a drop-front enclosure with a sliding tray and removable, U-shaped insert.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tray is constructed</a:t>
            </a:r>
            <a:r>
              <a:rPr lang="en-US" baseline="0" dirty="0" smtClean="0"/>
              <a:t> of layers of honeycomb board for rigidity, and binder board for crush resistance.  </a:t>
            </a:r>
          </a:p>
          <a:p>
            <a:r>
              <a:rPr lang="en-US" baseline="0" dirty="0" smtClean="0"/>
              <a:t>The number of layers varies based on the size and weight of the object.</a:t>
            </a:r>
          </a:p>
          <a:p>
            <a:r>
              <a:rPr lang="en-US" baseline="0" dirty="0" smtClean="0"/>
              <a:t>All layers are adhered using hot-melt glue.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 shows details of a hand hold</a:t>
            </a:r>
            <a:r>
              <a:rPr lang="en-US" baseline="0" dirty="0" smtClean="0"/>
              <a:t> on the underside of the tray.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 ¼-inch gap is provided along both sides and front of the tray to allow space for the U-shaped insert.</a:t>
            </a:r>
          </a:p>
          <a:p>
            <a:r>
              <a:rPr lang="en-US" baseline="0" dirty="0" smtClean="0"/>
              <a:t>The Tyvek is adhered around the perimeter of </a:t>
            </a:r>
            <a:r>
              <a:rPr lang="en-US" baseline="0" smtClean="0"/>
              <a:t>the underside </a:t>
            </a:r>
            <a:r>
              <a:rPr lang="en-US" baseline="0" dirty="0" smtClean="0"/>
              <a:t>of the tray using hot-melt glue.  The base of the tray is then covered with 40-point card stock to provide a smooth sliding surface and to prevent snagging of Tyvek.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For a hollow-base object, a foam plug</a:t>
            </a:r>
            <a:r>
              <a:rPr lang="en-US" baseline="0" dirty="0" smtClean="0"/>
              <a:t> covered in Tyvek is adhered to the tray to keep the object from shifting.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 shows the enclosure</a:t>
            </a:r>
            <a:r>
              <a:rPr lang="en-US" baseline="0" dirty="0" smtClean="0"/>
              <a:t> from behind, and the </a:t>
            </a:r>
            <a:r>
              <a:rPr lang="en-US" dirty="0" smtClean="0"/>
              <a:t>sequence</a:t>
            </a:r>
            <a:r>
              <a:rPr lang="en-US" baseline="0" dirty="0" smtClean="0"/>
              <a:t> of sliding the padded insert into place.</a:t>
            </a:r>
          </a:p>
          <a:p>
            <a:r>
              <a:rPr lang="en-US" baseline="0" dirty="0" smtClean="0"/>
              <a:t>The insert is made of two layers of B-flute board, laminated together using hot-melt glue.</a:t>
            </a:r>
          </a:p>
          <a:p>
            <a:r>
              <a:rPr lang="en-US" baseline="0" dirty="0" smtClean="0"/>
              <a:t>The pad is constructed of </a:t>
            </a:r>
            <a:r>
              <a:rPr lang="en-US" baseline="0" dirty="0" err="1" smtClean="0"/>
              <a:t>Ethafoam</a:t>
            </a:r>
            <a:r>
              <a:rPr lang="en-US" baseline="0" dirty="0" smtClean="0"/>
              <a:t> and polyester batting, covered with Tyvek.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Thank you.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9E24B-F2D7-47AD-A4D0-FAEB21489C8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2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211C-6655-41ED-9D1C-02C28D240A6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E77DE-605D-4044-9EAF-CD8F86A156E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211C-6655-41ED-9D1C-02C28D240A6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E77DE-605D-4044-9EAF-CD8F86A15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211C-6655-41ED-9D1C-02C28D240A6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E77DE-605D-4044-9EAF-CD8F86A156E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211C-6655-41ED-9D1C-02C28D240A6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E77DE-605D-4044-9EAF-CD8F86A15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211C-6655-41ED-9D1C-02C28D240A6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E77DE-605D-4044-9EAF-CD8F86A156E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211C-6655-41ED-9D1C-02C28D240A6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E77DE-605D-4044-9EAF-CD8F86A15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211C-6655-41ED-9D1C-02C28D240A6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E77DE-605D-4044-9EAF-CD8F86A15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211C-6655-41ED-9D1C-02C28D240A6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E77DE-605D-4044-9EAF-CD8F86A156E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211C-6655-41ED-9D1C-02C28D240A6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E77DE-605D-4044-9EAF-CD8F86A15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211C-6655-41ED-9D1C-02C28D240A6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E77DE-605D-4044-9EAF-CD8F86A15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211C-6655-41ED-9D1C-02C28D240A6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E77DE-605D-4044-9EAF-CD8F86A15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416211C-6655-41ED-9D1C-02C28D240A6F}" type="datetimeFigureOut">
              <a:rPr lang="en-US" smtClean="0"/>
              <a:t>5/13/2018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CBE77DE-605D-4044-9EAF-CD8F86A156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7" r:id="rId1"/>
    <p:sldLayoutId id="2147484538" r:id="rId2"/>
    <p:sldLayoutId id="2147484539" r:id="rId3"/>
    <p:sldLayoutId id="2147484540" r:id="rId4"/>
    <p:sldLayoutId id="2147484541" r:id="rId5"/>
    <p:sldLayoutId id="2147484542" r:id="rId6"/>
    <p:sldLayoutId id="2147484543" r:id="rId7"/>
    <p:sldLayoutId id="2147484544" r:id="rId8"/>
    <p:sldLayoutId id="2147484545" r:id="rId9"/>
    <p:sldLayoutId id="2147484546" r:id="rId10"/>
    <p:sldLayoutId id="21474845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pe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1.jpe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4.jpe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5.pn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8.jpeg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5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2.jpe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5.png"/><Relationship Id="rId5" Type="http://schemas.openxmlformats.org/officeDocument/2006/relationships/image" Target="../media/image27.jpe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0.jpeg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3716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PRESERVATION HOUSING OF </a:t>
            </a:r>
            <a:br>
              <a:rPr lang="en-US" sz="4000" dirty="0" smtClean="0"/>
            </a:br>
            <a:r>
              <a:rPr lang="en-US" sz="4000" dirty="0" smtClean="0"/>
              <a:t>LARGE, FRAGILE OBJECTS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57200" y="5715000"/>
            <a:ext cx="6858000" cy="838200"/>
          </a:xfrm>
        </p:spPr>
        <p:txBody>
          <a:bodyPr>
            <a:normAutofit fontScale="92500" lnSpcReduction="10000"/>
          </a:bodyPr>
          <a:lstStyle/>
          <a:p>
            <a:endParaRPr lang="en-US" sz="1600" dirty="0" smtClean="0"/>
          </a:p>
          <a:p>
            <a:endParaRPr lang="en-US" sz="1600" dirty="0" smtClean="0"/>
          </a:p>
          <a:p>
            <a:pPr marL="0" indent="0">
              <a:buNone/>
            </a:pPr>
            <a:r>
              <a:rPr lang="en-US" sz="1700" dirty="0" smtClean="0"/>
              <a:t>Jim Thurn and Collections Stabilization Section at the Library of Congress</a:t>
            </a:r>
            <a:endParaRPr lang="en-US" sz="1700" dirty="0"/>
          </a:p>
        </p:txBody>
      </p:sp>
      <p:pic>
        <p:nvPicPr>
          <p:cNvPr id="1026" name="Picture 2" descr="U:\MDEP\Geography &amp; Map\Kislak Objects\Housings for Large Kislak Objects\Large Bi-Conical Incense Burner - KPC 0200 - Photoshop-corrected\P10406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71800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MDEP\Geography &amp; Map\Kislak Objects\Housings for Large Kislak Objects\Warrior Urn - KPC 0050 a - Photoshop-corrected\P1040033 - croppe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971800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U:\MDEP\Geography &amp; Map\Kislak Objects\Housings for Large Kislak Objects\U-Shaped, Double-Headed, Serpent Celestial - KPC 0194 - Photoshop-corrected\P104071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971800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05"/>
    </mc:Choice>
    <mc:Fallback xmlns="">
      <p:transition spd="slow" advTm="113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458200" cy="2133600"/>
          </a:xfrm>
        </p:spPr>
        <p:txBody>
          <a:bodyPr>
            <a:normAutofit/>
          </a:bodyPr>
          <a:lstStyle/>
          <a:p>
            <a:r>
              <a:rPr lang="en-US" dirty="0" smtClean="0"/>
              <a:t>Create protective enclosures for large, fragile objects. </a:t>
            </a:r>
          </a:p>
          <a:p>
            <a:r>
              <a:rPr lang="en-US" dirty="0" smtClean="0"/>
              <a:t>Reduce direct handling of the objects, while still allowing viewing.</a:t>
            </a:r>
          </a:p>
          <a:p>
            <a:r>
              <a:rPr lang="en-US" dirty="0" smtClean="0"/>
              <a:t>Minimize size requirement of enclosures to allow long-term storage in museum-quality cabinets.</a:t>
            </a:r>
          </a:p>
        </p:txBody>
      </p:sp>
      <p:pic>
        <p:nvPicPr>
          <p:cNvPr id="1026" name="Picture 2" descr="U:\MDEP\Geography &amp; Map\Kislak Objects\Housings for Large Kislak Objects\Kislak Cabinets\P10400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62400"/>
            <a:ext cx="3586162" cy="270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MDEP\Geography &amp; Map\Kislak Objects\Housings for Large Kislak Objects\Kislak Cabinets\Cabinet #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733800"/>
            <a:ext cx="2134020" cy="292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U:\MDEP\Geography &amp; Map\Kislak Objects\Housings for Large Kislak Objects\Kislak Cabinets\Cabinet #8 - croppe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99" y="3743296"/>
            <a:ext cx="2151121" cy="29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59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32"/>
    </mc:Choice>
    <mc:Fallback xmlns="">
      <p:transition spd="slow" advTm="223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Description</a:t>
            </a:r>
            <a:r>
              <a:rPr lang="en-US" dirty="0" smtClean="0">
                <a:latin typeface="+mn-lt"/>
              </a:rPr>
              <a:t>	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5638800" cy="2060448"/>
          </a:xfrm>
        </p:spPr>
        <p:txBody>
          <a:bodyPr>
            <a:noAutofit/>
          </a:bodyPr>
          <a:lstStyle/>
          <a:p>
            <a:r>
              <a:rPr lang="en-US" sz="2400" dirty="0" smtClean="0"/>
              <a:t>Enclosures are made by hand</a:t>
            </a:r>
          </a:p>
          <a:p>
            <a:r>
              <a:rPr lang="en-US" sz="2400" dirty="0" smtClean="0"/>
              <a:t>Archival materials</a:t>
            </a:r>
          </a:p>
          <a:p>
            <a:r>
              <a:rPr lang="en-US" sz="2400" dirty="0" smtClean="0"/>
              <a:t>No </a:t>
            </a:r>
            <a:r>
              <a:rPr lang="en-US" sz="2400" dirty="0" err="1" smtClean="0"/>
              <a:t>PVAc</a:t>
            </a:r>
            <a:r>
              <a:rPr lang="en-US" sz="2400" dirty="0" smtClean="0"/>
              <a:t> necessary</a:t>
            </a:r>
          </a:p>
          <a:p>
            <a:r>
              <a:rPr lang="en-US" sz="2400" dirty="0" smtClean="0"/>
              <a:t>Three general designs</a:t>
            </a:r>
            <a:endParaRPr lang="en-US" sz="2400" dirty="0"/>
          </a:p>
        </p:txBody>
      </p:sp>
      <p:pic>
        <p:nvPicPr>
          <p:cNvPr id="6" name="Picture 3" descr="U:\MDEP\Geography &amp; Map\Kislak Objects\Housings for Large Kislak Objects\Two-part Effigy Bat Vessel - KPC 0038 a - Photoshop-corrected\P10400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781" y="3962400"/>
            <a:ext cx="3555999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lcdataserver\LOCPROF.003\jthu\Desktop\Photos\P104097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523" y="3581400"/>
            <a:ext cx="220109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lcdataserver\LOCPROF.003\jthu\Desktop\Photos\P1040966 - croppe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123" y="1326555"/>
            <a:ext cx="3046495" cy="233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36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75"/>
    </mc:Choice>
    <mc:Fallback xmlns="">
      <p:transition spd="slow" advTm="93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Materials, Tools, and Supplies</a:t>
            </a:r>
            <a:r>
              <a:rPr lang="en-US" dirty="0" smtClean="0">
                <a:latin typeface="+mn-lt"/>
              </a:rPr>
              <a:t>	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Materials</a:t>
            </a:r>
          </a:p>
          <a:p>
            <a:r>
              <a:rPr lang="en-US" sz="2000" dirty="0" smtClean="0"/>
              <a:t>B-flute, corrugated board</a:t>
            </a:r>
          </a:p>
          <a:p>
            <a:r>
              <a:rPr lang="en-US" sz="2000" dirty="0" smtClean="0"/>
              <a:t>Binder board</a:t>
            </a:r>
          </a:p>
          <a:p>
            <a:r>
              <a:rPr lang="en-US" sz="2000" dirty="0" smtClean="0"/>
              <a:t>40-point card stock</a:t>
            </a:r>
          </a:p>
          <a:p>
            <a:r>
              <a:rPr lang="en-US" sz="2000" dirty="0" smtClean="0"/>
              <a:t>Honeycomb board (1/2”-thick)</a:t>
            </a:r>
          </a:p>
          <a:p>
            <a:r>
              <a:rPr lang="en-US" sz="2000" dirty="0" err="1" smtClean="0"/>
              <a:t>Ethafoam</a:t>
            </a:r>
            <a:r>
              <a:rPr lang="en-US" sz="2000" dirty="0" smtClean="0"/>
              <a:t> planks (1”-thick)</a:t>
            </a:r>
          </a:p>
          <a:p>
            <a:r>
              <a:rPr lang="en-US" sz="2000" dirty="0" err="1" smtClean="0"/>
              <a:t>Volara</a:t>
            </a:r>
            <a:r>
              <a:rPr lang="en-US" sz="2000" dirty="0" smtClean="0"/>
              <a:t> foam sheets (1/4”-thick)</a:t>
            </a:r>
          </a:p>
          <a:p>
            <a:r>
              <a:rPr lang="en-US" sz="2000" dirty="0" smtClean="0"/>
              <a:t>Polyester batting</a:t>
            </a:r>
          </a:p>
          <a:p>
            <a:r>
              <a:rPr lang="en-US" sz="2000" dirty="0" smtClean="0"/>
              <a:t>Tyvek sheeting</a:t>
            </a:r>
          </a:p>
          <a:p>
            <a:r>
              <a:rPr lang="en-US" sz="2000" dirty="0" smtClean="0"/>
              <a:t>Book cloth for hinge reinforcement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267200" cy="471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Tools and Supplies</a:t>
            </a:r>
          </a:p>
          <a:p>
            <a:r>
              <a:rPr lang="en-US" sz="2000" dirty="0"/>
              <a:t>Ruler, tape </a:t>
            </a:r>
            <a:r>
              <a:rPr lang="en-US" sz="2000" dirty="0" smtClean="0"/>
              <a:t>measure</a:t>
            </a:r>
          </a:p>
          <a:p>
            <a:r>
              <a:rPr lang="en-US" sz="2000" dirty="0" smtClean="0"/>
              <a:t>Utility knife</a:t>
            </a:r>
          </a:p>
          <a:p>
            <a:r>
              <a:rPr lang="en-US" sz="2000" dirty="0" smtClean="0"/>
              <a:t>T-square</a:t>
            </a:r>
          </a:p>
          <a:p>
            <a:r>
              <a:rPr lang="en-US" sz="2000" dirty="0" smtClean="0"/>
              <a:t>Scissors</a:t>
            </a:r>
          </a:p>
          <a:p>
            <a:r>
              <a:rPr lang="en-US" sz="2000" dirty="0" smtClean="0"/>
              <a:t>Cutting mat</a:t>
            </a:r>
          </a:p>
          <a:p>
            <a:r>
              <a:rPr lang="en-US" sz="2000" dirty="0" smtClean="0"/>
              <a:t>Lascaux adhesive for cloth hinge</a:t>
            </a:r>
          </a:p>
          <a:p>
            <a:r>
              <a:rPr lang="en-US" sz="2000" dirty="0" smtClean="0"/>
              <a:t>Hot-melt glue applicator</a:t>
            </a:r>
          </a:p>
          <a:p>
            <a:r>
              <a:rPr lang="en-US" sz="2000" dirty="0" smtClean="0"/>
              <a:t>Hot-melt glue (3M 3748 Q)</a:t>
            </a:r>
          </a:p>
          <a:p>
            <a:r>
              <a:rPr lang="en-US" sz="2000" dirty="0" smtClean="0"/>
              <a:t>Cotton gloves (always wear during glue application to prevent burn injuries!)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7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43"/>
    </mc:Choice>
    <mc:Fallback xmlns="">
      <p:transition spd="slow" advTm="11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Enclosure Options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7924800" cy="4718304"/>
          </a:xfrm>
        </p:spPr>
        <p:txBody>
          <a:bodyPr>
            <a:normAutofit/>
          </a:bodyPr>
          <a:lstStyle/>
          <a:p>
            <a:r>
              <a:rPr lang="en-US" dirty="0" smtClean="0"/>
              <a:t>Nest-type enclosure</a:t>
            </a:r>
          </a:p>
          <a:p>
            <a:pPr lvl="1"/>
            <a:r>
              <a:rPr lang="en-US" sz="2000" dirty="0" smtClean="0"/>
              <a:t>Simpler</a:t>
            </a:r>
          </a:p>
          <a:p>
            <a:pPr lvl="1"/>
            <a:r>
              <a:rPr lang="en-US" sz="2000" dirty="0" smtClean="0"/>
              <a:t>Suitable for symmetrical objects</a:t>
            </a:r>
          </a:p>
          <a:p>
            <a:pPr marL="274320" lvl="1" indent="0">
              <a:buNone/>
            </a:pPr>
            <a:endParaRPr lang="en-US" sz="1600" dirty="0" smtClean="0"/>
          </a:p>
          <a:p>
            <a:r>
              <a:rPr lang="en-US" dirty="0" smtClean="0"/>
              <a:t>Drop-front enclosure</a:t>
            </a:r>
          </a:p>
          <a:p>
            <a:pPr lvl="1"/>
            <a:r>
              <a:rPr lang="en-US" sz="2000" dirty="0" smtClean="0"/>
              <a:t>Best for tall, complex, and/or asymmetrical objects</a:t>
            </a:r>
          </a:p>
          <a:p>
            <a:pPr lvl="1"/>
            <a:r>
              <a:rPr lang="en-US" sz="2000" dirty="0" smtClean="0"/>
              <a:t>Optional U-shaped insert to protect front and sides of object</a:t>
            </a:r>
          </a:p>
          <a:p>
            <a:pPr marL="274320" lvl="1" indent="0">
              <a:buNone/>
            </a:pPr>
            <a:endParaRPr lang="en-US" sz="1600" dirty="0" smtClean="0"/>
          </a:p>
          <a:p>
            <a:r>
              <a:rPr lang="en-US" dirty="0" smtClean="0"/>
              <a:t>Drop-front enclosure with sliding tray</a:t>
            </a:r>
          </a:p>
          <a:p>
            <a:pPr lvl="1"/>
            <a:r>
              <a:rPr lang="en-US" sz="2000" dirty="0" smtClean="0"/>
              <a:t>Allows 360-degree viewing of object</a:t>
            </a:r>
          </a:p>
          <a:p>
            <a:pPr lvl="1"/>
            <a:r>
              <a:rPr lang="en-US" sz="2000" dirty="0"/>
              <a:t>Optional U-shaped insert to protect front </a:t>
            </a:r>
            <a:r>
              <a:rPr lang="en-US" sz="2000" dirty="0" smtClean="0"/>
              <a:t>and sides of object</a:t>
            </a:r>
            <a:endParaRPr lang="en-US" sz="2000" dirty="0"/>
          </a:p>
          <a:p>
            <a:pPr lvl="1"/>
            <a:endParaRPr lang="en-US" sz="2000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8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38"/>
    </mc:Choice>
    <mc:Fallback xmlns="">
      <p:transition spd="slow" advTm="31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3581400" cy="471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Nest-type enclosure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73352"/>
            <a:ext cx="3657600" cy="4718304"/>
          </a:xfrm>
        </p:spPr>
        <p:txBody>
          <a:bodyPr/>
          <a:lstStyle/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pic>
        <p:nvPicPr>
          <p:cNvPr id="1027" name="Picture 3" descr="\\lcdataserver\LOCPROF.003\jthu\Desktop\Photos\P1040966 - cropp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25" y="2971800"/>
            <a:ext cx="4104000" cy="314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lcdataserver\LOCPROF.003\jthu\Desktop\Photos\P104096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51408"/>
            <a:ext cx="3810000" cy="367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lcdataserver\LOCPROF.003\jthu\Desktop\Photos\P104096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61" y="685800"/>
            <a:ext cx="2089053" cy="144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2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12"/>
    </mc:Choice>
    <mc:Fallback xmlns="">
      <p:transition spd="slow" advTm="7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5370752" cy="536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Nest-type enclosure:  Box base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2821709" y="4869873"/>
            <a:ext cx="16764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498109" y="3650673"/>
            <a:ext cx="0" cy="12192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819400" y="3657600"/>
            <a:ext cx="16764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819400" y="3650673"/>
            <a:ext cx="0" cy="12192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500418" y="2431473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821709" y="2438400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821709" y="2431473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4383855" y="4869431"/>
            <a:ext cx="1799890" cy="442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183745" y="3657600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495800" y="3733800"/>
            <a:ext cx="16764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145309" y="4869873"/>
            <a:ext cx="1676400" cy="0"/>
          </a:xfrm>
          <a:prstGeom prst="line">
            <a:avLst/>
          </a:prstGeom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143000" y="3733800"/>
            <a:ext cx="16764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143000" y="3650673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821709" y="6088631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419600" y="4869431"/>
            <a:ext cx="0" cy="12192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895600" y="4869431"/>
            <a:ext cx="0" cy="12192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181436" y="2431473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4502727" y="2438400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4495800" y="6088631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183745" y="4876800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145309" y="6088631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143000" y="4869431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1143000" y="2438400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143000" y="2431473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012230" y="4050268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 of Box</a:t>
            </a:r>
            <a:endParaRPr lang="en-US" sz="1600" dirty="0"/>
          </a:p>
        </p:txBody>
      </p:sp>
      <p:sp>
        <p:nvSpPr>
          <p:cNvPr id="59" name="TextBox 58"/>
          <p:cNvSpPr txBox="1"/>
          <p:nvPr/>
        </p:nvSpPr>
        <p:spPr>
          <a:xfrm>
            <a:off x="2773016" y="2733793"/>
            <a:ext cx="1769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Back</a:t>
            </a:r>
          </a:p>
          <a:p>
            <a:pPr algn="ctr"/>
            <a:r>
              <a:rPr lang="en-US" sz="1600" dirty="0" smtClean="0"/>
              <a:t>(Folds Upward)</a:t>
            </a:r>
            <a:endParaRPr lang="en-US" sz="1600" dirty="0"/>
          </a:p>
        </p:txBody>
      </p:sp>
      <p:sp>
        <p:nvSpPr>
          <p:cNvPr id="60" name="TextBox 59"/>
          <p:cNvSpPr txBox="1"/>
          <p:nvPr/>
        </p:nvSpPr>
        <p:spPr>
          <a:xfrm>
            <a:off x="2773017" y="5163234"/>
            <a:ext cx="1769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Front</a:t>
            </a:r>
          </a:p>
          <a:p>
            <a:pPr algn="ctr"/>
            <a:r>
              <a:rPr lang="en-US" sz="1600" dirty="0" smtClean="0"/>
              <a:t>(Folds Upward)</a:t>
            </a:r>
            <a:endParaRPr lang="en-US" sz="1600" dirty="0"/>
          </a:p>
        </p:txBody>
      </p:sp>
      <p:sp>
        <p:nvSpPr>
          <p:cNvPr id="61" name="TextBox 60"/>
          <p:cNvSpPr txBox="1"/>
          <p:nvPr/>
        </p:nvSpPr>
        <p:spPr>
          <a:xfrm>
            <a:off x="4456344" y="3944034"/>
            <a:ext cx="1769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Side</a:t>
            </a:r>
          </a:p>
          <a:p>
            <a:pPr algn="ctr"/>
            <a:r>
              <a:rPr lang="en-US" sz="1600" dirty="0" smtClean="0"/>
              <a:t>(Folds Upward)</a:t>
            </a:r>
            <a:endParaRPr lang="en-US" sz="1600" dirty="0"/>
          </a:p>
        </p:txBody>
      </p:sp>
      <p:sp>
        <p:nvSpPr>
          <p:cNvPr id="62" name="TextBox 61"/>
          <p:cNvSpPr txBox="1"/>
          <p:nvPr/>
        </p:nvSpPr>
        <p:spPr>
          <a:xfrm>
            <a:off x="1077729" y="3951871"/>
            <a:ext cx="1769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Side</a:t>
            </a:r>
          </a:p>
          <a:p>
            <a:pPr algn="ctr"/>
            <a:r>
              <a:rPr lang="en-US" sz="1600" dirty="0" smtClean="0"/>
              <a:t>(Folds Upward)</a:t>
            </a:r>
            <a:endParaRPr lang="en-US" sz="1600" dirty="0"/>
          </a:p>
        </p:txBody>
      </p:sp>
      <p:sp>
        <p:nvSpPr>
          <p:cNvPr id="66" name="TextBox 65"/>
          <p:cNvSpPr txBox="1"/>
          <p:nvPr/>
        </p:nvSpPr>
        <p:spPr>
          <a:xfrm>
            <a:off x="6812446" y="5172670"/>
            <a:ext cx="2255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Fold</a:t>
            </a:r>
          </a:p>
          <a:p>
            <a:r>
              <a:rPr lang="en-US" dirty="0" smtClean="0"/>
              <a:t>Cut</a:t>
            </a:r>
          </a:p>
          <a:p>
            <a:r>
              <a:rPr lang="en-US" dirty="0" smtClean="0"/>
              <a:t>Fold Sequence</a:t>
            </a:r>
            <a:endParaRPr lang="en-US" dirty="0"/>
          </a:p>
        </p:txBody>
      </p:sp>
      <p:cxnSp>
        <p:nvCxnSpPr>
          <p:cNvPr id="68" name="Straight Connector 67"/>
          <p:cNvCxnSpPr/>
          <p:nvPr/>
        </p:nvCxnSpPr>
        <p:spPr>
          <a:xfrm>
            <a:off x="7460146" y="5629870"/>
            <a:ext cx="5715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460146" y="5401270"/>
            <a:ext cx="5715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449417" y="2514600"/>
            <a:ext cx="17691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1600" dirty="0" smtClean="0"/>
              <a:t>Folds Around to Back</a:t>
            </a:r>
            <a:endParaRPr lang="en-US" sz="1600" dirty="0"/>
          </a:p>
        </p:txBody>
      </p:sp>
      <p:sp>
        <p:nvSpPr>
          <p:cNvPr id="72" name="TextBox 71"/>
          <p:cNvSpPr txBox="1"/>
          <p:nvPr/>
        </p:nvSpPr>
        <p:spPr>
          <a:xfrm>
            <a:off x="1077728" y="2491026"/>
            <a:ext cx="17691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1600" dirty="0" smtClean="0"/>
              <a:t>Folds Around to Back</a:t>
            </a:r>
            <a:endParaRPr lang="en-US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4467288" y="4886235"/>
            <a:ext cx="17691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1600" dirty="0" smtClean="0"/>
              <a:t>Folds Around to Side</a:t>
            </a:r>
            <a:endParaRPr lang="en-US" sz="1600" dirty="0"/>
          </a:p>
        </p:txBody>
      </p:sp>
      <p:sp>
        <p:nvSpPr>
          <p:cNvPr id="74" name="TextBox 73"/>
          <p:cNvSpPr txBox="1"/>
          <p:nvPr/>
        </p:nvSpPr>
        <p:spPr>
          <a:xfrm>
            <a:off x="1064126" y="4870995"/>
            <a:ext cx="17691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1600" dirty="0" smtClean="0"/>
              <a:t>Folds Around to Side</a:t>
            </a:r>
            <a:endParaRPr lang="en-US" sz="1600" dirty="0"/>
          </a:p>
        </p:txBody>
      </p:sp>
      <p:sp>
        <p:nvSpPr>
          <p:cNvPr id="81" name="Oval 80"/>
          <p:cNvSpPr/>
          <p:nvPr/>
        </p:nvSpPr>
        <p:spPr>
          <a:xfrm>
            <a:off x="1219200" y="3799471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1243408" y="3782594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83" name="Oval 82"/>
          <p:cNvSpPr/>
          <p:nvPr/>
        </p:nvSpPr>
        <p:spPr>
          <a:xfrm>
            <a:off x="1196432" y="5749646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1220640" y="5732769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</a:t>
            </a:r>
            <a:endParaRPr lang="en-US" sz="1400" dirty="0"/>
          </a:p>
        </p:txBody>
      </p:sp>
      <p:sp>
        <p:nvSpPr>
          <p:cNvPr id="85" name="Oval 84"/>
          <p:cNvSpPr/>
          <p:nvPr/>
        </p:nvSpPr>
        <p:spPr>
          <a:xfrm>
            <a:off x="5766992" y="3816348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5791200" y="3799471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87" name="Oval 86"/>
          <p:cNvSpPr/>
          <p:nvPr/>
        </p:nvSpPr>
        <p:spPr>
          <a:xfrm>
            <a:off x="3431309" y="2455277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3455517" y="2438400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89" name="Oval 88"/>
          <p:cNvSpPr/>
          <p:nvPr/>
        </p:nvSpPr>
        <p:spPr>
          <a:xfrm>
            <a:off x="5792988" y="2507903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/>
          <p:cNvSpPr txBox="1"/>
          <p:nvPr/>
        </p:nvSpPr>
        <p:spPr>
          <a:xfrm>
            <a:off x="5817196" y="2491026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91" name="Oval 90"/>
          <p:cNvSpPr/>
          <p:nvPr/>
        </p:nvSpPr>
        <p:spPr>
          <a:xfrm>
            <a:off x="1194992" y="2507903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1219200" y="2491026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93" name="Oval 92"/>
          <p:cNvSpPr/>
          <p:nvPr/>
        </p:nvSpPr>
        <p:spPr>
          <a:xfrm>
            <a:off x="5803744" y="5731877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/>
          <p:cNvSpPr txBox="1"/>
          <p:nvPr/>
        </p:nvSpPr>
        <p:spPr>
          <a:xfrm>
            <a:off x="5827952" y="5715000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</a:t>
            </a:r>
            <a:endParaRPr lang="en-US" sz="1400" dirty="0"/>
          </a:p>
        </p:txBody>
      </p:sp>
      <p:sp>
        <p:nvSpPr>
          <p:cNvPr id="95" name="Oval 94"/>
          <p:cNvSpPr/>
          <p:nvPr/>
        </p:nvSpPr>
        <p:spPr>
          <a:xfrm>
            <a:off x="3507509" y="5751802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/>
          <p:cNvSpPr txBox="1"/>
          <p:nvPr/>
        </p:nvSpPr>
        <p:spPr>
          <a:xfrm>
            <a:off x="3531717" y="5734925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4</a:t>
            </a:r>
            <a:endParaRPr lang="en-US" sz="1400" dirty="0"/>
          </a:p>
        </p:txBody>
      </p:sp>
      <p:cxnSp>
        <p:nvCxnSpPr>
          <p:cNvPr id="98" name="Straight Arrow Connector 97"/>
          <p:cNvCxnSpPr/>
          <p:nvPr/>
        </p:nvCxnSpPr>
        <p:spPr>
          <a:xfrm>
            <a:off x="4649353" y="3364296"/>
            <a:ext cx="0" cy="27429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 flipH="1" flipV="1">
            <a:off x="4648135" y="3742022"/>
            <a:ext cx="1218" cy="30824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Arc 110"/>
          <p:cNvSpPr/>
          <p:nvPr/>
        </p:nvSpPr>
        <p:spPr>
          <a:xfrm>
            <a:off x="4498108" y="3512127"/>
            <a:ext cx="302491" cy="145473"/>
          </a:xfrm>
          <a:prstGeom prst="arc">
            <a:avLst>
              <a:gd name="adj1" fmla="val 16200000"/>
              <a:gd name="adj2" fmla="val 2099075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/>
          <p:cNvSpPr txBox="1"/>
          <p:nvPr/>
        </p:nvSpPr>
        <p:spPr>
          <a:xfrm>
            <a:off x="4724400" y="3469957"/>
            <a:ext cx="152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Fold 1 board thickness down</a:t>
            </a:r>
          </a:p>
          <a:p>
            <a:endParaRPr lang="en-US" dirty="0"/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4188668" y="5029200"/>
            <a:ext cx="2286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H="1">
            <a:off x="4495800" y="5029200"/>
            <a:ext cx="223980" cy="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4701611" y="4917757"/>
            <a:ext cx="13701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Fold 1 board thickness in</a:t>
            </a:r>
          </a:p>
          <a:p>
            <a:endParaRPr lang="en-US" dirty="0"/>
          </a:p>
        </p:txBody>
      </p:sp>
      <p:cxnSp>
        <p:nvCxnSpPr>
          <p:cNvPr id="125" name="Straight Arrow Connector 124"/>
          <p:cNvCxnSpPr/>
          <p:nvPr/>
        </p:nvCxnSpPr>
        <p:spPr>
          <a:xfrm>
            <a:off x="2590800" y="5024323"/>
            <a:ext cx="2286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 flipH="1">
            <a:off x="2900240" y="5029201"/>
            <a:ext cx="223980" cy="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1296819" y="4917757"/>
            <a:ext cx="13701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Fold 1 board thickness in</a:t>
            </a:r>
          </a:p>
          <a:p>
            <a:endParaRPr lang="en-US" dirty="0"/>
          </a:p>
        </p:txBody>
      </p:sp>
      <p:cxnSp>
        <p:nvCxnSpPr>
          <p:cNvPr id="128" name="Straight Arrow Connector 127"/>
          <p:cNvCxnSpPr/>
          <p:nvPr/>
        </p:nvCxnSpPr>
        <p:spPr>
          <a:xfrm>
            <a:off x="2705034" y="3383301"/>
            <a:ext cx="0" cy="27429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 flipH="1" flipV="1">
            <a:off x="2703750" y="3742022"/>
            <a:ext cx="1218" cy="30824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1143000" y="3469957"/>
            <a:ext cx="152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Fold 1 board thickness down</a:t>
            </a:r>
          </a:p>
          <a:p>
            <a:endParaRPr lang="en-US" dirty="0"/>
          </a:p>
        </p:txBody>
      </p:sp>
      <p:sp>
        <p:nvSpPr>
          <p:cNvPr id="131" name="Arc 130"/>
          <p:cNvSpPr/>
          <p:nvPr/>
        </p:nvSpPr>
        <p:spPr>
          <a:xfrm rot="19349895">
            <a:off x="2457502" y="3560077"/>
            <a:ext cx="302491" cy="145473"/>
          </a:xfrm>
          <a:prstGeom prst="arc">
            <a:avLst>
              <a:gd name="adj1" fmla="val 16200000"/>
              <a:gd name="adj2" fmla="val 2099075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534400" y="5738387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8534400" y="571500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#</a:t>
            </a:r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9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87"/>
    </mc:Choice>
    <mc:Fallback xmlns="">
      <p:transition spd="slow" advTm="433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6629400" cy="536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Nest-type enclosure:  Box lid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1145309" y="2590800"/>
            <a:ext cx="487449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143000" y="3650673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821709" y="6088631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4495800" y="6088631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145309" y="6088631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143000" y="4869431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143000" y="2431473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705600" y="2871796"/>
            <a:ext cx="1553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Footprint of Lid</a:t>
            </a:r>
            <a:endParaRPr lang="en-US" sz="16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172200" y="2438400"/>
            <a:ext cx="6927" cy="36502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019800" y="2590800"/>
            <a:ext cx="0" cy="35052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143000" y="2438400"/>
            <a:ext cx="5029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2057400" y="3393025"/>
            <a:ext cx="23871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Footprint of Base of Box</a:t>
            </a:r>
            <a:endParaRPr lang="en-US" sz="1600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5715000" y="2590800"/>
            <a:ext cx="1218" cy="30824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713782" y="2133600"/>
            <a:ext cx="2436" cy="29787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713782" y="4869873"/>
            <a:ext cx="303582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6179127" y="4873319"/>
            <a:ext cx="306018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8" idx="1"/>
          </p:cNvCxnSpPr>
          <p:nvPr/>
        </p:nvCxnSpPr>
        <p:spPr>
          <a:xfrm flipH="1">
            <a:off x="6179127" y="3041073"/>
            <a:ext cx="526473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7" idx="1"/>
          </p:cNvCxnSpPr>
          <p:nvPr/>
        </p:nvCxnSpPr>
        <p:spPr>
          <a:xfrm flipH="1" flipV="1">
            <a:off x="1600200" y="2590800"/>
            <a:ext cx="457200" cy="97150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477000" y="4704042"/>
            <a:ext cx="26821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½ inch added to width of lid</a:t>
            </a:r>
            <a:endParaRPr lang="en-US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5715000" y="1981200"/>
            <a:ext cx="27061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½ inch added to depth of lid</a:t>
            </a:r>
            <a:endParaRPr lang="en-US" sz="1600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1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95"/>
    </mc:Choice>
    <mc:Fallback xmlns="">
      <p:transition spd="slow" advTm="15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3352"/>
            <a:ext cx="3505200" cy="536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Nest-type enclosure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16767" y="4869174"/>
            <a:ext cx="2089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½ Honeycomb board</a:t>
            </a:r>
            <a:endParaRPr lang="en-US" sz="1600" dirty="0"/>
          </a:p>
        </p:txBody>
      </p:sp>
      <p:pic>
        <p:nvPicPr>
          <p:cNvPr id="3074" name="Picture 2" descr="U:\MDEP\Geography &amp; Map\Kislak Objects\Housings for Large Kislak Objects\Portrait Head of Warrior - KPC 0204 - Photoshop-corrected\P102076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19754"/>
            <a:ext cx="49276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>
            <a:off x="4114801" y="5042596"/>
            <a:ext cx="1498599" cy="0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39" idx="1"/>
          </p:cNvCxnSpPr>
          <p:nvPr/>
        </p:nvCxnSpPr>
        <p:spPr>
          <a:xfrm flipV="1">
            <a:off x="5613400" y="5038451"/>
            <a:ext cx="603367" cy="41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79127" y="3830671"/>
            <a:ext cx="28071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 inch-thick </a:t>
            </a:r>
            <a:r>
              <a:rPr lang="en-US" sz="1600" dirty="0" err="1" smtClean="0"/>
              <a:t>Ethafoam</a:t>
            </a:r>
            <a:r>
              <a:rPr lang="en-US" sz="1600" dirty="0" smtClean="0"/>
              <a:t> planks</a:t>
            </a:r>
            <a:endParaRPr lang="en-US" sz="16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953000" y="4012476"/>
            <a:ext cx="122612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41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40"/>
    </mc:Choice>
    <mc:Fallback xmlns="">
      <p:transition spd="slow" advTm="309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5334000" cy="1603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Drop-front enclosure</a:t>
            </a:r>
          </a:p>
          <a:p>
            <a:pPr marL="0" indent="0">
              <a:buNone/>
            </a:pPr>
            <a:r>
              <a:rPr lang="en-US" dirty="0" smtClean="0"/>
              <a:t>with removable, </a:t>
            </a:r>
            <a:r>
              <a:rPr lang="en-US" dirty="0"/>
              <a:t>U-shaped insert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73352"/>
            <a:ext cx="3657600" cy="4718304"/>
          </a:xfrm>
        </p:spPr>
        <p:txBody>
          <a:bodyPr/>
          <a:lstStyle/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pic>
        <p:nvPicPr>
          <p:cNvPr id="2050" name="Picture 2" descr="\\lcdataserver\LOCPROF.003\jthu\Desktop\Photos\P10409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122" y="622950"/>
            <a:ext cx="2142927" cy="204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lcdataserver\LOCPROF.003\jthu\Desktop\Photos\P104097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95600"/>
            <a:ext cx="5652147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lcdataserver\LOCPROF.003\jthu\Desktop\Photos\P104098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122" y="2895600"/>
            <a:ext cx="2142927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34"/>
    </mc:Choice>
    <mc:Fallback xmlns="">
      <p:transition spd="slow" advTm="137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5867400" cy="9905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Drop-front enclosure</a:t>
            </a:r>
          </a:p>
          <a:p>
            <a:pPr marL="0" indent="0">
              <a:buNone/>
            </a:pPr>
            <a:r>
              <a:rPr lang="en-US" dirty="0"/>
              <a:t>with </a:t>
            </a:r>
            <a:r>
              <a:rPr lang="en-US" dirty="0" smtClean="0"/>
              <a:t>removable, </a:t>
            </a:r>
            <a:r>
              <a:rPr lang="en-US" dirty="0"/>
              <a:t>U-shaped insert</a:t>
            </a:r>
          </a:p>
          <a:p>
            <a:pPr marL="0" indent="0">
              <a:buNone/>
            </a:pPr>
            <a:endParaRPr lang="en-US" dirty="0" smtClean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2367183" y="5250873"/>
            <a:ext cx="16764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043583" y="4031673"/>
            <a:ext cx="0" cy="12192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364874" y="4038600"/>
            <a:ext cx="16764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364874" y="4031673"/>
            <a:ext cx="0" cy="12192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045892" y="2812473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367183" y="2819400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367183" y="2812473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929329" y="5250431"/>
            <a:ext cx="1799890" cy="44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29219" y="4038600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041274" y="4114800"/>
            <a:ext cx="16764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90783" y="5250873"/>
            <a:ext cx="1676400" cy="0"/>
          </a:xfrm>
          <a:prstGeom prst="line">
            <a:avLst/>
          </a:prstGeom>
          <a:ln w="1905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88474" y="4114800"/>
            <a:ext cx="16764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88474" y="4031673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367183" y="6469631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041274" y="5250431"/>
            <a:ext cx="0" cy="121920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364874" y="5250431"/>
            <a:ext cx="0" cy="121920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726910" y="2812473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4048201" y="2819400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4041274" y="6469631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729219" y="5257800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90783" y="6469631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88474" y="5250431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88474" y="2819400"/>
            <a:ext cx="1676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88474" y="2812473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557704" y="4431268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 of Box</a:t>
            </a:r>
            <a:endParaRPr lang="en-US" sz="1600" dirty="0"/>
          </a:p>
        </p:txBody>
      </p:sp>
      <p:sp>
        <p:nvSpPr>
          <p:cNvPr id="59" name="TextBox 58"/>
          <p:cNvSpPr txBox="1"/>
          <p:nvPr/>
        </p:nvSpPr>
        <p:spPr>
          <a:xfrm>
            <a:off x="2318490" y="3114793"/>
            <a:ext cx="1769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Back</a:t>
            </a:r>
          </a:p>
          <a:p>
            <a:pPr algn="ctr"/>
            <a:r>
              <a:rPr lang="en-US" sz="1600" dirty="0" smtClean="0"/>
              <a:t>(Folds Upward)</a:t>
            </a:r>
            <a:endParaRPr lang="en-US" sz="1600" dirty="0"/>
          </a:p>
        </p:txBody>
      </p:sp>
      <p:sp>
        <p:nvSpPr>
          <p:cNvPr id="60" name="TextBox 59"/>
          <p:cNvSpPr txBox="1"/>
          <p:nvPr/>
        </p:nvSpPr>
        <p:spPr>
          <a:xfrm>
            <a:off x="2318491" y="5544234"/>
            <a:ext cx="1769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Front</a:t>
            </a:r>
          </a:p>
          <a:p>
            <a:pPr algn="ctr"/>
            <a:r>
              <a:rPr lang="en-US" sz="1600" dirty="0" smtClean="0"/>
              <a:t>(Folds Upward)</a:t>
            </a:r>
            <a:endParaRPr lang="en-US" sz="1600" dirty="0"/>
          </a:p>
        </p:txBody>
      </p:sp>
      <p:sp>
        <p:nvSpPr>
          <p:cNvPr id="61" name="TextBox 60"/>
          <p:cNvSpPr txBox="1"/>
          <p:nvPr/>
        </p:nvSpPr>
        <p:spPr>
          <a:xfrm>
            <a:off x="4001818" y="4325034"/>
            <a:ext cx="1769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Side</a:t>
            </a:r>
          </a:p>
          <a:p>
            <a:pPr algn="ctr"/>
            <a:r>
              <a:rPr lang="en-US" sz="1600" dirty="0" smtClean="0"/>
              <a:t>(Folds Upward)</a:t>
            </a:r>
            <a:endParaRPr lang="en-US" sz="1600" dirty="0"/>
          </a:p>
        </p:txBody>
      </p:sp>
      <p:sp>
        <p:nvSpPr>
          <p:cNvPr id="62" name="TextBox 61"/>
          <p:cNvSpPr txBox="1"/>
          <p:nvPr/>
        </p:nvSpPr>
        <p:spPr>
          <a:xfrm>
            <a:off x="623203" y="4332871"/>
            <a:ext cx="1769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Side</a:t>
            </a:r>
          </a:p>
          <a:p>
            <a:pPr algn="ctr"/>
            <a:r>
              <a:rPr lang="en-US" sz="1600" dirty="0" smtClean="0"/>
              <a:t>(Folds Upward)</a:t>
            </a:r>
            <a:endParaRPr lang="en-US" sz="1600" dirty="0"/>
          </a:p>
        </p:txBody>
      </p:sp>
      <p:sp>
        <p:nvSpPr>
          <p:cNvPr id="66" name="TextBox 65"/>
          <p:cNvSpPr txBox="1"/>
          <p:nvPr/>
        </p:nvSpPr>
        <p:spPr>
          <a:xfrm>
            <a:off x="6324600" y="5480447"/>
            <a:ext cx="2255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Fold</a:t>
            </a:r>
          </a:p>
          <a:p>
            <a:r>
              <a:rPr lang="en-US" dirty="0" smtClean="0"/>
              <a:t>Cut</a:t>
            </a:r>
          </a:p>
          <a:p>
            <a:r>
              <a:rPr lang="en-US" dirty="0" smtClean="0"/>
              <a:t>Fold Sequence</a:t>
            </a:r>
            <a:endParaRPr lang="en-US" dirty="0"/>
          </a:p>
        </p:txBody>
      </p:sp>
      <p:cxnSp>
        <p:nvCxnSpPr>
          <p:cNvPr id="68" name="Straight Connector 67"/>
          <p:cNvCxnSpPr/>
          <p:nvPr/>
        </p:nvCxnSpPr>
        <p:spPr>
          <a:xfrm>
            <a:off x="7005620" y="6010870"/>
            <a:ext cx="5715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005620" y="5782270"/>
            <a:ext cx="5715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3994891" y="2895600"/>
            <a:ext cx="17691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1600" dirty="0" smtClean="0"/>
              <a:t>Folds Around to Back</a:t>
            </a:r>
            <a:endParaRPr lang="en-US" sz="1600" dirty="0"/>
          </a:p>
        </p:txBody>
      </p:sp>
      <p:sp>
        <p:nvSpPr>
          <p:cNvPr id="72" name="TextBox 71"/>
          <p:cNvSpPr txBox="1"/>
          <p:nvPr/>
        </p:nvSpPr>
        <p:spPr>
          <a:xfrm>
            <a:off x="623202" y="2872026"/>
            <a:ext cx="17691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1600" dirty="0" smtClean="0"/>
              <a:t>Folds Around to Back</a:t>
            </a:r>
            <a:endParaRPr lang="en-US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4012762" y="5267235"/>
            <a:ext cx="17691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1600" dirty="0" smtClean="0"/>
              <a:t>Folds Around to Side</a:t>
            </a:r>
            <a:endParaRPr lang="en-US" sz="1600" dirty="0"/>
          </a:p>
        </p:txBody>
      </p:sp>
      <p:sp>
        <p:nvSpPr>
          <p:cNvPr id="74" name="TextBox 73"/>
          <p:cNvSpPr txBox="1"/>
          <p:nvPr/>
        </p:nvSpPr>
        <p:spPr>
          <a:xfrm>
            <a:off x="609600" y="5251995"/>
            <a:ext cx="17691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1600" dirty="0" smtClean="0"/>
              <a:t>Folds Around to Side</a:t>
            </a:r>
            <a:endParaRPr lang="en-US" sz="1600" dirty="0"/>
          </a:p>
        </p:txBody>
      </p:sp>
      <p:sp>
        <p:nvSpPr>
          <p:cNvPr id="81" name="Oval 80"/>
          <p:cNvSpPr/>
          <p:nvPr/>
        </p:nvSpPr>
        <p:spPr>
          <a:xfrm>
            <a:off x="764674" y="4180471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788882" y="4163594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85" name="Oval 84"/>
          <p:cNvSpPr/>
          <p:nvPr/>
        </p:nvSpPr>
        <p:spPr>
          <a:xfrm>
            <a:off x="5312466" y="4197348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5336674" y="4180471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87" name="Oval 86"/>
          <p:cNvSpPr/>
          <p:nvPr/>
        </p:nvSpPr>
        <p:spPr>
          <a:xfrm>
            <a:off x="2976783" y="2836277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3000991" y="2819400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89" name="Oval 88"/>
          <p:cNvSpPr/>
          <p:nvPr/>
        </p:nvSpPr>
        <p:spPr>
          <a:xfrm>
            <a:off x="5338462" y="2888903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/>
          <p:cNvSpPr txBox="1"/>
          <p:nvPr/>
        </p:nvSpPr>
        <p:spPr>
          <a:xfrm>
            <a:off x="5362670" y="2872026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91" name="Oval 90"/>
          <p:cNvSpPr/>
          <p:nvPr/>
        </p:nvSpPr>
        <p:spPr>
          <a:xfrm>
            <a:off x="740466" y="2888903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764674" y="2872026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95" name="Oval 94"/>
          <p:cNvSpPr/>
          <p:nvPr/>
        </p:nvSpPr>
        <p:spPr>
          <a:xfrm>
            <a:off x="3052983" y="6132802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/>
          <p:cNvSpPr txBox="1"/>
          <p:nvPr/>
        </p:nvSpPr>
        <p:spPr>
          <a:xfrm>
            <a:off x="3077191" y="6115925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</a:t>
            </a:r>
            <a:endParaRPr lang="en-US" sz="1400" dirty="0"/>
          </a:p>
        </p:txBody>
      </p:sp>
      <p:cxnSp>
        <p:nvCxnSpPr>
          <p:cNvPr id="98" name="Straight Arrow Connector 97"/>
          <p:cNvCxnSpPr/>
          <p:nvPr/>
        </p:nvCxnSpPr>
        <p:spPr>
          <a:xfrm>
            <a:off x="4194827" y="3745296"/>
            <a:ext cx="0" cy="27429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 flipH="1" flipV="1">
            <a:off x="4193609" y="4123022"/>
            <a:ext cx="1218" cy="30824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Arc 110"/>
          <p:cNvSpPr/>
          <p:nvPr/>
        </p:nvSpPr>
        <p:spPr>
          <a:xfrm>
            <a:off x="4043582" y="3893127"/>
            <a:ext cx="302491" cy="145473"/>
          </a:xfrm>
          <a:prstGeom prst="arc">
            <a:avLst>
              <a:gd name="adj1" fmla="val 16200000"/>
              <a:gd name="adj2" fmla="val 2099075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/>
          <p:cNvSpPr txBox="1"/>
          <p:nvPr/>
        </p:nvSpPr>
        <p:spPr>
          <a:xfrm>
            <a:off x="4269874" y="3850957"/>
            <a:ext cx="152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Fold 1 board thickness down</a:t>
            </a:r>
          </a:p>
          <a:p>
            <a:endParaRPr lang="en-US" dirty="0"/>
          </a:p>
        </p:txBody>
      </p:sp>
      <p:cxnSp>
        <p:nvCxnSpPr>
          <p:cNvPr id="128" name="Straight Arrow Connector 127"/>
          <p:cNvCxnSpPr/>
          <p:nvPr/>
        </p:nvCxnSpPr>
        <p:spPr>
          <a:xfrm>
            <a:off x="2250508" y="3764301"/>
            <a:ext cx="0" cy="27429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 flipH="1" flipV="1">
            <a:off x="2249224" y="4123022"/>
            <a:ext cx="1218" cy="30824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688474" y="3850957"/>
            <a:ext cx="152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Fold 1 board thickness down</a:t>
            </a:r>
          </a:p>
          <a:p>
            <a:endParaRPr lang="en-US" dirty="0"/>
          </a:p>
        </p:txBody>
      </p:sp>
      <p:sp>
        <p:nvSpPr>
          <p:cNvPr id="131" name="Arc 130"/>
          <p:cNvSpPr/>
          <p:nvPr/>
        </p:nvSpPr>
        <p:spPr>
          <a:xfrm rot="19349895">
            <a:off x="2002976" y="3941077"/>
            <a:ext cx="302491" cy="145473"/>
          </a:xfrm>
          <a:prstGeom prst="arc">
            <a:avLst>
              <a:gd name="adj1" fmla="val 16200000"/>
              <a:gd name="adj2" fmla="val 2099075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9874" y="6031519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8079874" y="601980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75" name="Oval 74"/>
          <p:cNvSpPr/>
          <p:nvPr/>
        </p:nvSpPr>
        <p:spPr>
          <a:xfrm>
            <a:off x="5338983" y="6112877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5363191" y="6096000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77" name="Oval 76"/>
          <p:cNvSpPr/>
          <p:nvPr/>
        </p:nvSpPr>
        <p:spPr>
          <a:xfrm>
            <a:off x="740466" y="6112907"/>
            <a:ext cx="304800" cy="304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740466" y="6132802"/>
            <a:ext cx="204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4" name="Rectangle 3"/>
          <p:cNvSpPr/>
          <p:nvPr/>
        </p:nvSpPr>
        <p:spPr>
          <a:xfrm>
            <a:off x="2441075" y="5140848"/>
            <a:ext cx="1553816" cy="219165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2532597" y="4889956"/>
            <a:ext cx="11276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Hinge reinforcement</a:t>
            </a:r>
          </a:p>
        </p:txBody>
      </p:sp>
      <p:cxnSp>
        <p:nvCxnSpPr>
          <p:cNvPr id="104" name="Straight Arrow Connector 103"/>
          <p:cNvCxnSpPr/>
          <p:nvPr/>
        </p:nvCxnSpPr>
        <p:spPr>
          <a:xfrm>
            <a:off x="3812674" y="4997678"/>
            <a:ext cx="0" cy="1431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>
            <a:off x="3584074" y="4997678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5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25"/>
    </mc:Choice>
    <mc:Fallback xmlns="">
      <p:transition spd="slow" advTm="166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8153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Drop-front enclosure</a:t>
            </a:r>
          </a:p>
          <a:p>
            <a:pPr marL="0" indent="0">
              <a:buNone/>
            </a:pPr>
            <a:r>
              <a:rPr lang="en-US" dirty="0"/>
              <a:t>with </a:t>
            </a:r>
            <a:r>
              <a:rPr lang="en-US" dirty="0" smtClean="0"/>
              <a:t>removable, </a:t>
            </a:r>
            <a:r>
              <a:rPr lang="en-US" dirty="0"/>
              <a:t>U-shaped insert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8" name="TextBox 57"/>
          <p:cNvSpPr txBox="1"/>
          <p:nvPr/>
        </p:nvSpPr>
        <p:spPr>
          <a:xfrm>
            <a:off x="6019800" y="5147846"/>
            <a:ext cx="30364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½ inch-thick honeycomb board</a:t>
            </a:r>
            <a:endParaRPr lang="en-US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6019800" y="4462046"/>
            <a:ext cx="28071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 inch-thick </a:t>
            </a:r>
            <a:r>
              <a:rPr lang="en-US" sz="1600" dirty="0" err="1" smtClean="0"/>
              <a:t>Ethafoam</a:t>
            </a:r>
            <a:r>
              <a:rPr lang="en-US" sz="1600" dirty="0" smtClean="0"/>
              <a:t> planks</a:t>
            </a:r>
            <a:endParaRPr lang="en-US" sz="1600" dirty="0"/>
          </a:p>
        </p:txBody>
      </p:sp>
      <p:sp>
        <p:nvSpPr>
          <p:cNvPr id="43" name="TextBox 42"/>
          <p:cNvSpPr txBox="1"/>
          <p:nvPr/>
        </p:nvSpPr>
        <p:spPr>
          <a:xfrm>
            <a:off x="6060072" y="3445877"/>
            <a:ext cx="1712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Polyester batting</a:t>
            </a:r>
            <a:endParaRPr lang="en-US" sz="1600" dirty="0"/>
          </a:p>
        </p:txBody>
      </p:sp>
      <p:pic>
        <p:nvPicPr>
          <p:cNvPr id="4098" name="Picture 2" descr="U:\MDEP\Geography &amp; Map\Kislak Objects\Housings for Large Kislak Objects\Urn for Child Burial - KPC 0168 and 0169 - Photoshop-corrected\P1020840 - cropp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83" y="2604515"/>
            <a:ext cx="4756617" cy="372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3657600" y="3615154"/>
            <a:ext cx="23241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33" idx="1"/>
          </p:cNvCxnSpPr>
          <p:nvPr/>
        </p:nvCxnSpPr>
        <p:spPr>
          <a:xfrm flipH="1" flipV="1">
            <a:off x="4419600" y="4379068"/>
            <a:ext cx="1600200" cy="2522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33" idx="1"/>
          </p:cNvCxnSpPr>
          <p:nvPr/>
        </p:nvCxnSpPr>
        <p:spPr>
          <a:xfrm flipH="1">
            <a:off x="4191000" y="4631323"/>
            <a:ext cx="1828800" cy="32167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3733800" y="5334000"/>
            <a:ext cx="22098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28595" y="3928646"/>
            <a:ext cx="24319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¼ inch-thick </a:t>
            </a:r>
            <a:r>
              <a:rPr lang="en-US" sz="1600" dirty="0" err="1" smtClean="0"/>
              <a:t>Volara</a:t>
            </a:r>
            <a:r>
              <a:rPr lang="en-US" sz="1600" dirty="0" smtClean="0"/>
              <a:t> foam</a:t>
            </a:r>
            <a:endParaRPr lang="en-US" sz="1600" dirty="0"/>
          </a:p>
        </p:txBody>
      </p:sp>
      <p:cxnSp>
        <p:nvCxnSpPr>
          <p:cNvPr id="31" name="Straight Arrow Connector 30"/>
          <p:cNvCxnSpPr>
            <a:stCxn id="30" idx="1"/>
          </p:cNvCxnSpPr>
          <p:nvPr/>
        </p:nvCxnSpPr>
        <p:spPr>
          <a:xfrm flipH="1">
            <a:off x="2857501" y="4097923"/>
            <a:ext cx="3171094" cy="1504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060072" y="3014246"/>
            <a:ext cx="15519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Tyvek sheeting</a:t>
            </a:r>
            <a:endParaRPr lang="en-US" sz="1600" dirty="0"/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4443048" y="3234154"/>
            <a:ext cx="153865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2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13"/>
    </mc:Choice>
    <mc:Fallback xmlns="">
      <p:transition spd="slow" advTm="81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5486400" cy="12984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Drop-front enclosure with </a:t>
            </a:r>
            <a:r>
              <a:rPr lang="en-US" dirty="0" smtClean="0"/>
              <a:t>sliding tray and removable, U-shaped insert</a:t>
            </a:r>
          </a:p>
        </p:txBody>
      </p:sp>
      <p:pic>
        <p:nvPicPr>
          <p:cNvPr id="2051" name="Picture 3" descr="U:\MDEP\Geography &amp; Map\Kislak Objects\Housings for Large Kislak Objects\Two-part Effigy Bat Vessel - KPC 0038 a - Photoshop-corrected\P10400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24200"/>
            <a:ext cx="408940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:\MDEP\Geography &amp; Map\Kislak Objects\Housings for Large Kislak Objects\Two-part Effigy Bat Vessel - KPC 0038 a - Photoshop-corrected\P104005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35" y="3124200"/>
            <a:ext cx="4023449" cy="304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\\lcdataserver\LOCPROF.003\jthu\Desktop\Photos\P104094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081" y="990600"/>
            <a:ext cx="2358171" cy="189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6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84"/>
    </mc:Choice>
    <mc:Fallback xmlns="">
      <p:transition spd="slow" advTm="54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6934200" cy="1069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Drop-front enclosure with </a:t>
            </a:r>
            <a:r>
              <a:rPr lang="en-US" dirty="0" smtClean="0"/>
              <a:t>sliding tray and removable, U-shaped insert</a:t>
            </a:r>
          </a:p>
        </p:txBody>
      </p:sp>
      <p:pic>
        <p:nvPicPr>
          <p:cNvPr id="1026" name="Picture 2" descr="U:\MDEP\Geography &amp; Map\Kislak Objects\Housings for Large Kislak Objects\Covered Effigy Urn-Quiche - KPC 0081 a - Photoshop-corrected\P1040511 - cropp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32052"/>
            <a:ext cx="4369724" cy="336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U:\MDEP\Geography &amp; Map\Kislak Objects\Housings for Large Kislak Objects\Covered Effigy Urn-Quiche - KPC 0081 a - Photoshop-corrected\P10405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32052"/>
            <a:ext cx="33528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86000" y="3928646"/>
            <a:ext cx="1259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Tray handle</a:t>
            </a:r>
            <a:endParaRPr lang="en-US" sz="16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295400" y="4114800"/>
            <a:ext cx="1009650" cy="1440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05400" y="3733800"/>
            <a:ext cx="1259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Tray handle</a:t>
            </a:r>
            <a:endParaRPr lang="en-US" sz="16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715000" y="4038600"/>
            <a:ext cx="152400" cy="3889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694603" y="3276600"/>
            <a:ext cx="1544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Tray hand hold</a:t>
            </a:r>
            <a:endParaRPr lang="en-US" sz="16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162800" y="3505567"/>
            <a:ext cx="457200" cy="38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3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62"/>
    </mc:Choice>
    <mc:Fallback xmlns="">
      <p:transition spd="slow" advTm="131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6934200" cy="1069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Drop-front enclosure with </a:t>
            </a:r>
            <a:r>
              <a:rPr lang="en-US" dirty="0" smtClean="0"/>
              <a:t>sliding tray and removable, U-shaped insert</a:t>
            </a:r>
          </a:p>
        </p:txBody>
      </p:sp>
      <p:pic>
        <p:nvPicPr>
          <p:cNvPr id="2051" name="Picture 3" descr="U:\MDEP\Geography &amp; Map\Kislak Objects\Housings for Large Kislak Objects\Large Bi-Conical Incense Burner - KPC 0200 - Photoshop-corrected\P1040608 - cropp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65078"/>
            <a:ext cx="4038600" cy="307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U:\MDEP\Geography &amp; Map\Kislak Objects\Housings for Large Kislak Objects\Large Bi-Conical Incense Burner - KPC 0200 - Photoshop-corrected\P1040609 - croppe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667000"/>
            <a:ext cx="298662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52309" y="381000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Tray hand hold</a:t>
            </a:r>
            <a:endParaRPr lang="en-US" sz="16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000250" y="4148554"/>
            <a:ext cx="400052" cy="103304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81600" y="28956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Tray hand hold</a:t>
            </a:r>
          </a:p>
          <a:p>
            <a:r>
              <a:rPr lang="en-US" sz="1600" dirty="0" smtClean="0"/>
              <a:t>(underside)</a:t>
            </a:r>
            <a:endParaRPr lang="en-US" sz="16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457950" y="3352800"/>
            <a:ext cx="476250" cy="990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6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1"/>
    </mc:Choice>
    <mc:Fallback xmlns="">
      <p:transition spd="slow" advTm="47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6934200" cy="1069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Drop-front enclosure with </a:t>
            </a:r>
            <a:r>
              <a:rPr lang="en-US" dirty="0" smtClean="0"/>
              <a:t>sliding tray and removable, U-shaped insert</a:t>
            </a:r>
          </a:p>
        </p:txBody>
      </p:sp>
      <p:pic>
        <p:nvPicPr>
          <p:cNvPr id="3074" name="Picture 2" descr="U:\MDEP\Geography &amp; Map\Kislak Objects\Housings for Large Kislak Objects\Two-part Effigy Bat Vessel - KPC 0038 b - Photoshop-corrected\P1020952 - cropp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653" y="2819400"/>
            <a:ext cx="4326547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22"/>
          <p:cNvCxnSpPr/>
          <p:nvPr/>
        </p:nvCxnSpPr>
        <p:spPr>
          <a:xfrm flipH="1">
            <a:off x="4648200" y="3962400"/>
            <a:ext cx="2286000" cy="762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10400" y="3682425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Plug for hollow-base object 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7010400" y="5071646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Tray handle</a:t>
            </a:r>
            <a:endParaRPr lang="en-US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724400" y="5257800"/>
            <a:ext cx="228275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52400" y="4678740"/>
            <a:ext cx="1905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¼-inch space above honeycomb  along both sides of foam and in front of handle to allow for U-shaped insert.</a:t>
            </a:r>
            <a:endParaRPr lang="en-US" sz="160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905000" y="5562600"/>
            <a:ext cx="17526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05000" y="5562600"/>
            <a:ext cx="220980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5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00"/>
    </mc:Choice>
    <mc:Fallback xmlns="">
      <p:transition spd="slow" advTm="26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6477000" cy="1679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Drop-front enclosure with </a:t>
            </a:r>
            <a:r>
              <a:rPr lang="en-US" dirty="0" smtClean="0"/>
              <a:t>sliding tray and removable, U-shaped insert</a:t>
            </a:r>
          </a:p>
        </p:txBody>
      </p:sp>
      <p:pic>
        <p:nvPicPr>
          <p:cNvPr id="5122" name="Picture 2" descr="\\lcdataserver\LOCPROF.003\jthu\Desktop\Photos\P10409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51656"/>
            <a:ext cx="2286000" cy="206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\\lcdataserver\LOCPROF.003\jthu\Desktop\Photos\P10409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821" y="4151656"/>
            <a:ext cx="2943781" cy="205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\\lcdataserver\LOCPROF.003\jthu\Desktop\Photos\P104095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151656"/>
            <a:ext cx="2752743" cy="206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1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23"/>
    </mc:Choice>
    <mc:Fallback xmlns="">
      <p:transition spd="slow" advTm="174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2565</TotalTime>
  <Words>1467</Words>
  <Application>Microsoft Office PowerPoint</Application>
  <PresentationFormat>On-screen Show (4:3)</PresentationFormat>
  <Paragraphs>227</Paragraphs>
  <Slides>17</Slides>
  <Notes>17</Notes>
  <HiddenSlides>0</HiddenSlides>
  <MMClips>17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Clarity</vt:lpstr>
      <vt:lpstr>PRESERVATION HOUSING OF  LARGE, FRAGILE OBJECTS</vt:lpstr>
      <vt:lpstr>Purpose</vt:lpstr>
      <vt:lpstr>Description </vt:lpstr>
      <vt:lpstr>Materials, Tools, and Supplies </vt:lpstr>
      <vt:lpstr>Enclosure Options</vt:lpstr>
      <vt:lpstr>Construction</vt:lpstr>
      <vt:lpstr>Construction</vt:lpstr>
      <vt:lpstr>Construction</vt:lpstr>
      <vt:lpstr>Construction</vt:lpstr>
      <vt:lpstr>Construction</vt:lpstr>
      <vt:lpstr>Construction</vt:lpstr>
      <vt:lpstr>Construction</vt:lpstr>
      <vt:lpstr>Construction</vt:lpstr>
      <vt:lpstr>Construction</vt:lpstr>
      <vt:lpstr>Construction</vt:lpstr>
      <vt:lpstr>Construction</vt:lpstr>
      <vt:lpstr>Construction</vt:lpstr>
    </vt:vector>
  </TitlesOfParts>
  <Company>The Library Of Congress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old Title</dc:title>
  <dc:creator>Jennifer E. Lewis</dc:creator>
  <cp:lastModifiedBy>Mary Oey</cp:lastModifiedBy>
  <cp:revision>281</cp:revision>
  <cp:lastPrinted>2015-05-07T20:41:23Z</cp:lastPrinted>
  <dcterms:created xsi:type="dcterms:W3CDTF">2015-04-15T19:47:00Z</dcterms:created>
  <dcterms:modified xsi:type="dcterms:W3CDTF">2018-05-14T03:32:33Z</dcterms:modified>
</cp:coreProperties>
</file>